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36"/>
  </p:notesMasterIdLst>
  <p:sldIdLst>
    <p:sldId id="256" r:id="rId5"/>
    <p:sldId id="331" r:id="rId6"/>
    <p:sldId id="8595" r:id="rId7"/>
    <p:sldId id="8497" r:id="rId8"/>
    <p:sldId id="8593" r:id="rId9"/>
    <p:sldId id="8594" r:id="rId10"/>
    <p:sldId id="8596" r:id="rId11"/>
    <p:sldId id="8597" r:id="rId12"/>
    <p:sldId id="8598" r:id="rId13"/>
    <p:sldId id="8599" r:id="rId14"/>
    <p:sldId id="8600" r:id="rId15"/>
    <p:sldId id="8601" r:id="rId16"/>
    <p:sldId id="8618" r:id="rId17"/>
    <p:sldId id="8617" r:id="rId18"/>
    <p:sldId id="8603" r:id="rId19"/>
    <p:sldId id="8602" r:id="rId20"/>
    <p:sldId id="8604" r:id="rId21"/>
    <p:sldId id="8605" r:id="rId22"/>
    <p:sldId id="8606" r:id="rId23"/>
    <p:sldId id="8616" r:id="rId24"/>
    <p:sldId id="8607" r:id="rId25"/>
    <p:sldId id="8608" r:id="rId26"/>
    <p:sldId id="8609" r:id="rId27"/>
    <p:sldId id="8610" r:id="rId28"/>
    <p:sldId id="8611" r:id="rId29"/>
    <p:sldId id="8612" r:id="rId30"/>
    <p:sldId id="8613" r:id="rId31"/>
    <p:sldId id="8614" r:id="rId32"/>
    <p:sldId id="8615" r:id="rId33"/>
    <p:sldId id="8566" r:id="rId34"/>
    <p:sldId id="268" r:id="rId35"/>
  </p:sldIdLst>
  <p:sldSz cx="18288000" cy="10287000"/>
  <p:notesSz cx="6858000" cy="9144000"/>
  <p:embeddedFontLst>
    <p:embeddedFont>
      <p:font typeface="Poppins" panose="000005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1" roundtripDataSignature="AMtx7miCuhGeosWqeH/wf4kyj2KadRk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8" autoAdjust="0"/>
    <p:restoredTop sz="94660"/>
  </p:normalViewPr>
  <p:slideViewPr>
    <p:cSldViewPr snapToGrid="0">
      <p:cViewPr varScale="1">
        <p:scale>
          <a:sx n="56" d="100"/>
          <a:sy n="56" d="100"/>
        </p:scale>
        <p:origin x="221" y="3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93"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91"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95"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B7F7ED-4FE4-4033-9799-F0F8D4407667}" type="doc">
      <dgm:prSet loTypeId="urn:microsoft.com/office/officeart/2005/8/layout/radial6" loCatId="relationship" qsTypeId="urn:microsoft.com/office/officeart/2005/8/quickstyle/simple1" qsCatId="simple" csTypeId="urn:microsoft.com/office/officeart/2005/8/colors/accent1_2" csCatId="accent1"/>
      <dgm:spPr/>
      <dgm:t>
        <a:bodyPr/>
        <a:lstStyle/>
        <a:p>
          <a:endParaRPr lang="es-CO"/>
        </a:p>
      </dgm:t>
    </dgm:pt>
    <dgm:pt modelId="{083ED66C-C57A-413B-9E48-AD08840E8914}">
      <dgm:prSet/>
      <dgm:spPr/>
      <dgm:t>
        <a:bodyPr/>
        <a:lstStyle/>
        <a:p>
          <a:r>
            <a:rPr lang="es-ES" b="0" i="0"/>
            <a:t>¿Por que NoSQL?</a:t>
          </a:r>
          <a:endParaRPr lang="es-CO"/>
        </a:p>
      </dgm:t>
    </dgm:pt>
    <dgm:pt modelId="{B4254FBC-D8EB-4D29-836A-257E6F9BDE1C}" type="parTrans" cxnId="{3B181171-324E-4D22-A993-45DFB660F3CD}">
      <dgm:prSet/>
      <dgm:spPr/>
      <dgm:t>
        <a:bodyPr/>
        <a:lstStyle/>
        <a:p>
          <a:endParaRPr lang="es-CO"/>
        </a:p>
      </dgm:t>
    </dgm:pt>
    <dgm:pt modelId="{D1991765-5F96-46D3-B1E4-ABF951CDF523}" type="sibTrans" cxnId="{3B181171-324E-4D22-A993-45DFB660F3CD}">
      <dgm:prSet/>
      <dgm:spPr/>
      <dgm:t>
        <a:bodyPr/>
        <a:lstStyle/>
        <a:p>
          <a:endParaRPr lang="es-CO"/>
        </a:p>
      </dgm:t>
    </dgm:pt>
    <dgm:pt modelId="{DF970D5B-4864-4D50-848F-3C4E3CB73F4D}">
      <dgm:prSet/>
      <dgm:spPr/>
      <dgm:t>
        <a:bodyPr/>
        <a:lstStyle/>
        <a:p>
          <a:r>
            <a:rPr lang="es-ES" b="0" i="0"/>
            <a:t>Fácil escalabilidad</a:t>
          </a:r>
          <a:endParaRPr lang="es-CO"/>
        </a:p>
      </dgm:t>
    </dgm:pt>
    <dgm:pt modelId="{1D250294-FCE7-465C-BE3F-AEC4629E2D57}" type="parTrans" cxnId="{6513BC3B-D5CA-48B3-85E8-23469046902E}">
      <dgm:prSet/>
      <dgm:spPr/>
      <dgm:t>
        <a:bodyPr/>
        <a:lstStyle/>
        <a:p>
          <a:endParaRPr lang="es-CO"/>
        </a:p>
      </dgm:t>
    </dgm:pt>
    <dgm:pt modelId="{F7DEB64C-8E98-4204-91D0-D67240038C22}" type="sibTrans" cxnId="{6513BC3B-D5CA-48B3-85E8-23469046902E}">
      <dgm:prSet/>
      <dgm:spPr/>
      <dgm:t>
        <a:bodyPr/>
        <a:lstStyle/>
        <a:p>
          <a:endParaRPr lang="es-CO"/>
        </a:p>
      </dgm:t>
    </dgm:pt>
    <dgm:pt modelId="{80D98365-A7F2-480F-AC74-E6B126023D40}">
      <dgm:prSet/>
      <dgm:spPr/>
      <dgm:t>
        <a:bodyPr/>
        <a:lstStyle/>
        <a:p>
          <a:r>
            <a:rPr lang="es-ES" b="0" i="0" dirty="0"/>
            <a:t>Maneja datos no estructurados, desordenados e impredecibles</a:t>
          </a:r>
          <a:endParaRPr lang="es-CO" dirty="0"/>
        </a:p>
      </dgm:t>
    </dgm:pt>
    <dgm:pt modelId="{3366FAA0-C9C0-47D2-9D3F-C34979EE27A1}" type="parTrans" cxnId="{DA76EB95-C29F-44D4-AD8C-48933724075D}">
      <dgm:prSet/>
      <dgm:spPr/>
      <dgm:t>
        <a:bodyPr/>
        <a:lstStyle/>
        <a:p>
          <a:endParaRPr lang="es-CO"/>
        </a:p>
      </dgm:t>
    </dgm:pt>
    <dgm:pt modelId="{89DEEC0A-8496-44D0-8BBA-E11942F67243}" type="sibTrans" cxnId="{DA76EB95-C29F-44D4-AD8C-48933724075D}">
      <dgm:prSet/>
      <dgm:spPr/>
      <dgm:t>
        <a:bodyPr/>
        <a:lstStyle/>
        <a:p>
          <a:endParaRPr lang="es-CO"/>
        </a:p>
      </dgm:t>
    </dgm:pt>
    <dgm:pt modelId="{1AC0E1E4-9146-479E-933B-4767B3042631}">
      <dgm:prSet/>
      <dgm:spPr/>
      <dgm:t>
        <a:bodyPr/>
        <a:lstStyle/>
        <a:p>
          <a:r>
            <a:rPr lang="es-ES" b="0" i="0"/>
            <a:t>Alto rendimiento</a:t>
          </a:r>
          <a:endParaRPr lang="es-CO"/>
        </a:p>
      </dgm:t>
    </dgm:pt>
    <dgm:pt modelId="{C4726823-B130-4835-9B11-CD482D47C650}" type="parTrans" cxnId="{A7009D94-9B19-4010-88E2-A63EA655ACBA}">
      <dgm:prSet/>
      <dgm:spPr/>
      <dgm:t>
        <a:bodyPr/>
        <a:lstStyle/>
        <a:p>
          <a:endParaRPr lang="es-CO"/>
        </a:p>
      </dgm:t>
    </dgm:pt>
    <dgm:pt modelId="{8B0E8357-BB6F-40A2-82B6-B4FAA690A06B}" type="sibTrans" cxnId="{A7009D94-9B19-4010-88E2-A63EA655ACBA}">
      <dgm:prSet/>
      <dgm:spPr/>
      <dgm:t>
        <a:bodyPr/>
        <a:lstStyle/>
        <a:p>
          <a:endParaRPr lang="es-CO"/>
        </a:p>
      </dgm:t>
    </dgm:pt>
    <dgm:pt modelId="{ACB58114-A63B-4B66-BA4E-D97E1BEE9CAB}">
      <dgm:prSet/>
      <dgm:spPr/>
      <dgm:t>
        <a:bodyPr/>
        <a:lstStyle/>
        <a:p>
          <a:r>
            <a:rPr lang="es-ES" b="0" i="0"/>
            <a:t>Flexibilidad</a:t>
          </a:r>
          <a:endParaRPr lang="es-CO"/>
        </a:p>
      </dgm:t>
    </dgm:pt>
    <dgm:pt modelId="{F6C9A3C2-743C-4521-8CBC-54D1523BC4B2}" type="parTrans" cxnId="{4EE894EE-FA9C-40CE-A376-8AB072D37A3B}">
      <dgm:prSet/>
      <dgm:spPr/>
      <dgm:t>
        <a:bodyPr/>
        <a:lstStyle/>
        <a:p>
          <a:endParaRPr lang="es-CO"/>
        </a:p>
      </dgm:t>
    </dgm:pt>
    <dgm:pt modelId="{EEEE8595-D950-427B-9062-21D4034F5840}" type="sibTrans" cxnId="{4EE894EE-FA9C-40CE-A376-8AB072D37A3B}">
      <dgm:prSet/>
      <dgm:spPr/>
      <dgm:t>
        <a:bodyPr/>
        <a:lstStyle/>
        <a:p>
          <a:endParaRPr lang="es-CO"/>
        </a:p>
      </dgm:t>
    </dgm:pt>
    <dgm:pt modelId="{C0E5A55B-D7DD-4E36-99EB-39D911D2F12C}">
      <dgm:prSet/>
      <dgm:spPr/>
      <dgm:t>
        <a:bodyPr/>
        <a:lstStyle/>
        <a:p>
          <a:r>
            <a:rPr lang="es-ES" b="0" i="0"/>
            <a:t>Costo</a:t>
          </a:r>
          <a:endParaRPr lang="es-CO"/>
        </a:p>
      </dgm:t>
    </dgm:pt>
    <dgm:pt modelId="{0EA45243-27CD-48D1-9A98-A7BADF4CEA82}" type="parTrans" cxnId="{10DB3129-6BBC-439D-A58C-900CC17D09B5}">
      <dgm:prSet/>
      <dgm:spPr/>
      <dgm:t>
        <a:bodyPr/>
        <a:lstStyle/>
        <a:p>
          <a:endParaRPr lang="es-CO"/>
        </a:p>
      </dgm:t>
    </dgm:pt>
    <dgm:pt modelId="{0FC442FC-8570-4ED2-8D9D-37F6A1E87A4F}" type="sibTrans" cxnId="{10DB3129-6BBC-439D-A58C-900CC17D09B5}">
      <dgm:prSet/>
      <dgm:spPr/>
      <dgm:t>
        <a:bodyPr/>
        <a:lstStyle/>
        <a:p>
          <a:endParaRPr lang="es-CO"/>
        </a:p>
      </dgm:t>
    </dgm:pt>
    <dgm:pt modelId="{1D6C9A44-9E76-447F-9FA3-2FD918A82503}">
      <dgm:prSet/>
      <dgm:spPr/>
      <dgm:t>
        <a:bodyPr/>
        <a:lstStyle/>
        <a:p>
          <a:r>
            <a:rPr lang="es-ES" b="0" i="0" dirty="0"/>
            <a:t>Lenguaje de consulta enriquecido</a:t>
          </a:r>
          <a:endParaRPr lang="es-CO" dirty="0"/>
        </a:p>
      </dgm:t>
    </dgm:pt>
    <dgm:pt modelId="{4D8EAA87-4D29-40F1-B5B0-DFBA5F5A07C7}" type="parTrans" cxnId="{1FB9F7FA-29A1-4E08-B811-7EA32FB5EC80}">
      <dgm:prSet/>
      <dgm:spPr/>
      <dgm:t>
        <a:bodyPr/>
        <a:lstStyle/>
        <a:p>
          <a:endParaRPr lang="es-CO"/>
        </a:p>
      </dgm:t>
    </dgm:pt>
    <dgm:pt modelId="{43D77F9B-4BBE-447B-9C05-E22E23F76F39}" type="sibTrans" cxnId="{1FB9F7FA-29A1-4E08-B811-7EA32FB5EC80}">
      <dgm:prSet/>
      <dgm:spPr/>
      <dgm:t>
        <a:bodyPr/>
        <a:lstStyle/>
        <a:p>
          <a:endParaRPr lang="es-CO"/>
        </a:p>
      </dgm:t>
    </dgm:pt>
    <dgm:pt modelId="{6264F14B-D1D0-4C3B-ADE9-B8001A9C292F}">
      <dgm:prSet/>
      <dgm:spPr/>
      <dgm:t>
        <a:bodyPr/>
        <a:lstStyle/>
        <a:p>
          <a:r>
            <a:rPr lang="es-ES" b="0" i="0"/>
            <a:t>Alta Disponibilidad</a:t>
          </a:r>
          <a:endParaRPr lang="es-CO"/>
        </a:p>
      </dgm:t>
    </dgm:pt>
    <dgm:pt modelId="{F2E38DBE-AAB2-413B-9E3A-02DC0F813DB6}" type="parTrans" cxnId="{89C50577-CB3D-49C3-B711-24FDA1892903}">
      <dgm:prSet/>
      <dgm:spPr/>
      <dgm:t>
        <a:bodyPr/>
        <a:lstStyle/>
        <a:p>
          <a:endParaRPr lang="es-CO"/>
        </a:p>
      </dgm:t>
    </dgm:pt>
    <dgm:pt modelId="{733C1611-4A15-4174-A3B0-B1B908930E8B}" type="sibTrans" cxnId="{89C50577-CB3D-49C3-B711-24FDA1892903}">
      <dgm:prSet/>
      <dgm:spPr/>
      <dgm:t>
        <a:bodyPr/>
        <a:lstStyle/>
        <a:p>
          <a:endParaRPr lang="es-CO"/>
        </a:p>
      </dgm:t>
    </dgm:pt>
    <dgm:pt modelId="{2436DCA6-4CB3-46B5-93B0-A7ECD9589F09}" type="pres">
      <dgm:prSet presAssocID="{B2B7F7ED-4FE4-4033-9799-F0F8D4407667}" presName="Name0" presStyleCnt="0">
        <dgm:presLayoutVars>
          <dgm:chMax val="1"/>
          <dgm:dir/>
          <dgm:animLvl val="ctr"/>
          <dgm:resizeHandles val="exact"/>
        </dgm:presLayoutVars>
      </dgm:prSet>
      <dgm:spPr/>
    </dgm:pt>
    <dgm:pt modelId="{0B6EF370-9128-432F-A73F-A99A851DE691}" type="pres">
      <dgm:prSet presAssocID="{083ED66C-C57A-413B-9E48-AD08840E8914}" presName="centerShape" presStyleLbl="node0" presStyleIdx="0" presStyleCnt="1"/>
      <dgm:spPr/>
    </dgm:pt>
    <dgm:pt modelId="{1C6DAFDD-BFE8-41A5-A369-48D709A27B8A}" type="pres">
      <dgm:prSet presAssocID="{DF970D5B-4864-4D50-848F-3C4E3CB73F4D}" presName="node" presStyleLbl="node1" presStyleIdx="0" presStyleCnt="7">
        <dgm:presLayoutVars>
          <dgm:bulletEnabled val="1"/>
        </dgm:presLayoutVars>
      </dgm:prSet>
      <dgm:spPr/>
    </dgm:pt>
    <dgm:pt modelId="{2E2D07BD-5C54-4306-BE9E-B65D0B27AD1B}" type="pres">
      <dgm:prSet presAssocID="{DF970D5B-4864-4D50-848F-3C4E3CB73F4D}" presName="dummy" presStyleCnt="0"/>
      <dgm:spPr/>
    </dgm:pt>
    <dgm:pt modelId="{3B025F80-29B2-497B-9645-EF3E185D1157}" type="pres">
      <dgm:prSet presAssocID="{F7DEB64C-8E98-4204-91D0-D67240038C22}" presName="sibTrans" presStyleLbl="sibTrans2D1" presStyleIdx="0" presStyleCnt="7"/>
      <dgm:spPr/>
    </dgm:pt>
    <dgm:pt modelId="{458443AF-A114-4DF1-B832-64FF80205E72}" type="pres">
      <dgm:prSet presAssocID="{80D98365-A7F2-480F-AC74-E6B126023D40}" presName="node" presStyleLbl="node1" presStyleIdx="1" presStyleCnt="7">
        <dgm:presLayoutVars>
          <dgm:bulletEnabled val="1"/>
        </dgm:presLayoutVars>
      </dgm:prSet>
      <dgm:spPr/>
    </dgm:pt>
    <dgm:pt modelId="{7E007896-8609-4266-872E-99FC669553BB}" type="pres">
      <dgm:prSet presAssocID="{80D98365-A7F2-480F-AC74-E6B126023D40}" presName="dummy" presStyleCnt="0"/>
      <dgm:spPr/>
    </dgm:pt>
    <dgm:pt modelId="{A5E283AB-6C64-42EE-A578-948DBD5A97FE}" type="pres">
      <dgm:prSet presAssocID="{89DEEC0A-8496-44D0-8BBA-E11942F67243}" presName="sibTrans" presStyleLbl="sibTrans2D1" presStyleIdx="1" presStyleCnt="7"/>
      <dgm:spPr/>
    </dgm:pt>
    <dgm:pt modelId="{BCD32CA4-E18E-4CDE-97E1-2A8738E37A84}" type="pres">
      <dgm:prSet presAssocID="{1AC0E1E4-9146-479E-933B-4767B3042631}" presName="node" presStyleLbl="node1" presStyleIdx="2" presStyleCnt="7">
        <dgm:presLayoutVars>
          <dgm:bulletEnabled val="1"/>
        </dgm:presLayoutVars>
      </dgm:prSet>
      <dgm:spPr/>
    </dgm:pt>
    <dgm:pt modelId="{7AF98C2D-EA47-4855-B80B-EE19FD339CB7}" type="pres">
      <dgm:prSet presAssocID="{1AC0E1E4-9146-479E-933B-4767B3042631}" presName="dummy" presStyleCnt="0"/>
      <dgm:spPr/>
    </dgm:pt>
    <dgm:pt modelId="{099407CF-08C7-4A5E-BF83-FFF5F367063B}" type="pres">
      <dgm:prSet presAssocID="{8B0E8357-BB6F-40A2-82B6-B4FAA690A06B}" presName="sibTrans" presStyleLbl="sibTrans2D1" presStyleIdx="2" presStyleCnt="7"/>
      <dgm:spPr/>
    </dgm:pt>
    <dgm:pt modelId="{B0955A0D-199E-4C80-8E38-5C8990605766}" type="pres">
      <dgm:prSet presAssocID="{ACB58114-A63B-4B66-BA4E-D97E1BEE9CAB}" presName="node" presStyleLbl="node1" presStyleIdx="3" presStyleCnt="7">
        <dgm:presLayoutVars>
          <dgm:bulletEnabled val="1"/>
        </dgm:presLayoutVars>
      </dgm:prSet>
      <dgm:spPr/>
    </dgm:pt>
    <dgm:pt modelId="{6357DC12-2DD6-4702-AB4E-A2AA62FB0947}" type="pres">
      <dgm:prSet presAssocID="{ACB58114-A63B-4B66-BA4E-D97E1BEE9CAB}" presName="dummy" presStyleCnt="0"/>
      <dgm:spPr/>
    </dgm:pt>
    <dgm:pt modelId="{7CD487E3-8177-4C7A-8A65-C86B43FD20BB}" type="pres">
      <dgm:prSet presAssocID="{EEEE8595-D950-427B-9062-21D4034F5840}" presName="sibTrans" presStyleLbl="sibTrans2D1" presStyleIdx="3" presStyleCnt="7"/>
      <dgm:spPr/>
    </dgm:pt>
    <dgm:pt modelId="{1318F900-8F7E-4EFD-8DFD-5DCDEBBFB355}" type="pres">
      <dgm:prSet presAssocID="{C0E5A55B-D7DD-4E36-99EB-39D911D2F12C}" presName="node" presStyleLbl="node1" presStyleIdx="4" presStyleCnt="7">
        <dgm:presLayoutVars>
          <dgm:bulletEnabled val="1"/>
        </dgm:presLayoutVars>
      </dgm:prSet>
      <dgm:spPr/>
    </dgm:pt>
    <dgm:pt modelId="{49D84FBC-A9C5-4F93-8197-FDD70FA7CA11}" type="pres">
      <dgm:prSet presAssocID="{C0E5A55B-D7DD-4E36-99EB-39D911D2F12C}" presName="dummy" presStyleCnt="0"/>
      <dgm:spPr/>
    </dgm:pt>
    <dgm:pt modelId="{8448080A-FE13-4745-BA9E-C7F34913DDA1}" type="pres">
      <dgm:prSet presAssocID="{0FC442FC-8570-4ED2-8D9D-37F6A1E87A4F}" presName="sibTrans" presStyleLbl="sibTrans2D1" presStyleIdx="4" presStyleCnt="7"/>
      <dgm:spPr/>
    </dgm:pt>
    <dgm:pt modelId="{D8F035BB-B5AB-4D48-8D06-7AC6FF47D463}" type="pres">
      <dgm:prSet presAssocID="{1D6C9A44-9E76-447F-9FA3-2FD918A82503}" presName="node" presStyleLbl="node1" presStyleIdx="5" presStyleCnt="7">
        <dgm:presLayoutVars>
          <dgm:bulletEnabled val="1"/>
        </dgm:presLayoutVars>
      </dgm:prSet>
      <dgm:spPr/>
    </dgm:pt>
    <dgm:pt modelId="{73D0AC2F-5574-4C02-BFEE-62D8246F3F25}" type="pres">
      <dgm:prSet presAssocID="{1D6C9A44-9E76-447F-9FA3-2FD918A82503}" presName="dummy" presStyleCnt="0"/>
      <dgm:spPr/>
    </dgm:pt>
    <dgm:pt modelId="{FB90D7F1-09E0-4D50-842E-EFA3B90F32B2}" type="pres">
      <dgm:prSet presAssocID="{43D77F9B-4BBE-447B-9C05-E22E23F76F39}" presName="sibTrans" presStyleLbl="sibTrans2D1" presStyleIdx="5" presStyleCnt="7"/>
      <dgm:spPr/>
    </dgm:pt>
    <dgm:pt modelId="{CB8A3046-0314-4E89-B9A7-2DF47DCD885C}" type="pres">
      <dgm:prSet presAssocID="{6264F14B-D1D0-4C3B-ADE9-B8001A9C292F}" presName="node" presStyleLbl="node1" presStyleIdx="6" presStyleCnt="7">
        <dgm:presLayoutVars>
          <dgm:bulletEnabled val="1"/>
        </dgm:presLayoutVars>
      </dgm:prSet>
      <dgm:spPr/>
    </dgm:pt>
    <dgm:pt modelId="{C5B64077-7AF2-4BFB-A594-EA2F38E6B3CF}" type="pres">
      <dgm:prSet presAssocID="{6264F14B-D1D0-4C3B-ADE9-B8001A9C292F}" presName="dummy" presStyleCnt="0"/>
      <dgm:spPr/>
    </dgm:pt>
    <dgm:pt modelId="{D2F8A59C-7AF9-4C4C-9A8F-AE0D1DBD92CE}" type="pres">
      <dgm:prSet presAssocID="{733C1611-4A15-4174-A3B0-B1B908930E8B}" presName="sibTrans" presStyleLbl="sibTrans2D1" presStyleIdx="6" presStyleCnt="7"/>
      <dgm:spPr/>
    </dgm:pt>
  </dgm:ptLst>
  <dgm:cxnLst>
    <dgm:cxn modelId="{6232AB01-FA73-4240-AFA6-7E502D3B60E8}" type="presOf" srcId="{43D77F9B-4BBE-447B-9C05-E22E23F76F39}" destId="{FB90D7F1-09E0-4D50-842E-EFA3B90F32B2}" srcOrd="0" destOrd="0" presId="urn:microsoft.com/office/officeart/2005/8/layout/radial6"/>
    <dgm:cxn modelId="{D3583F10-4900-4E46-95D5-4432BF4DDAA0}" type="presOf" srcId="{89DEEC0A-8496-44D0-8BBA-E11942F67243}" destId="{A5E283AB-6C64-42EE-A578-948DBD5A97FE}" srcOrd="0" destOrd="0" presId="urn:microsoft.com/office/officeart/2005/8/layout/radial6"/>
    <dgm:cxn modelId="{10DB3129-6BBC-439D-A58C-900CC17D09B5}" srcId="{083ED66C-C57A-413B-9E48-AD08840E8914}" destId="{C0E5A55B-D7DD-4E36-99EB-39D911D2F12C}" srcOrd="4" destOrd="0" parTransId="{0EA45243-27CD-48D1-9A98-A7BADF4CEA82}" sibTransId="{0FC442FC-8570-4ED2-8D9D-37F6A1E87A4F}"/>
    <dgm:cxn modelId="{1E807429-B380-4494-9E64-F69202114C92}" type="presOf" srcId="{EEEE8595-D950-427B-9062-21D4034F5840}" destId="{7CD487E3-8177-4C7A-8A65-C86B43FD20BB}" srcOrd="0" destOrd="0" presId="urn:microsoft.com/office/officeart/2005/8/layout/radial6"/>
    <dgm:cxn modelId="{0F40E52F-6D5C-4F6C-A0C6-62323E48F17D}" type="presOf" srcId="{C0E5A55B-D7DD-4E36-99EB-39D911D2F12C}" destId="{1318F900-8F7E-4EFD-8DFD-5DCDEBBFB355}" srcOrd="0" destOrd="0" presId="urn:microsoft.com/office/officeart/2005/8/layout/radial6"/>
    <dgm:cxn modelId="{6513BC3B-D5CA-48B3-85E8-23469046902E}" srcId="{083ED66C-C57A-413B-9E48-AD08840E8914}" destId="{DF970D5B-4864-4D50-848F-3C4E3CB73F4D}" srcOrd="0" destOrd="0" parTransId="{1D250294-FCE7-465C-BE3F-AEC4629E2D57}" sibTransId="{F7DEB64C-8E98-4204-91D0-D67240038C22}"/>
    <dgm:cxn modelId="{2AC00D3F-47BD-4F5B-8468-DC410DA06E4D}" type="presOf" srcId="{0FC442FC-8570-4ED2-8D9D-37F6A1E87A4F}" destId="{8448080A-FE13-4745-BA9E-C7F34913DDA1}" srcOrd="0" destOrd="0" presId="urn:microsoft.com/office/officeart/2005/8/layout/radial6"/>
    <dgm:cxn modelId="{29D53B62-D722-4673-886B-CF18113282D9}" type="presOf" srcId="{B2B7F7ED-4FE4-4033-9799-F0F8D4407667}" destId="{2436DCA6-4CB3-46B5-93B0-A7ECD9589F09}" srcOrd="0" destOrd="0" presId="urn:microsoft.com/office/officeart/2005/8/layout/radial6"/>
    <dgm:cxn modelId="{3B181171-324E-4D22-A993-45DFB660F3CD}" srcId="{B2B7F7ED-4FE4-4033-9799-F0F8D4407667}" destId="{083ED66C-C57A-413B-9E48-AD08840E8914}" srcOrd="0" destOrd="0" parTransId="{B4254FBC-D8EB-4D29-836A-257E6F9BDE1C}" sibTransId="{D1991765-5F96-46D3-B1E4-ABF951CDF523}"/>
    <dgm:cxn modelId="{79EBA974-35C2-49C7-BD55-C5D8FF4495C6}" type="presOf" srcId="{80D98365-A7F2-480F-AC74-E6B126023D40}" destId="{458443AF-A114-4DF1-B832-64FF80205E72}" srcOrd="0" destOrd="0" presId="urn:microsoft.com/office/officeart/2005/8/layout/radial6"/>
    <dgm:cxn modelId="{89C50577-CB3D-49C3-B711-24FDA1892903}" srcId="{083ED66C-C57A-413B-9E48-AD08840E8914}" destId="{6264F14B-D1D0-4C3B-ADE9-B8001A9C292F}" srcOrd="6" destOrd="0" parTransId="{F2E38DBE-AAB2-413B-9E3A-02DC0F813DB6}" sibTransId="{733C1611-4A15-4174-A3B0-B1B908930E8B}"/>
    <dgm:cxn modelId="{B42E5981-1125-4AA9-BC0D-04F39B384EC6}" type="presOf" srcId="{8B0E8357-BB6F-40A2-82B6-B4FAA690A06B}" destId="{099407CF-08C7-4A5E-BF83-FFF5F367063B}" srcOrd="0" destOrd="0" presId="urn:microsoft.com/office/officeart/2005/8/layout/radial6"/>
    <dgm:cxn modelId="{36F82190-ECE9-4E1A-9208-DF0F836107E6}" type="presOf" srcId="{083ED66C-C57A-413B-9E48-AD08840E8914}" destId="{0B6EF370-9128-432F-A73F-A99A851DE691}" srcOrd="0" destOrd="0" presId="urn:microsoft.com/office/officeart/2005/8/layout/radial6"/>
    <dgm:cxn modelId="{A7009D94-9B19-4010-88E2-A63EA655ACBA}" srcId="{083ED66C-C57A-413B-9E48-AD08840E8914}" destId="{1AC0E1E4-9146-479E-933B-4767B3042631}" srcOrd="2" destOrd="0" parTransId="{C4726823-B130-4835-9B11-CD482D47C650}" sibTransId="{8B0E8357-BB6F-40A2-82B6-B4FAA690A06B}"/>
    <dgm:cxn modelId="{DA76EB95-C29F-44D4-AD8C-48933724075D}" srcId="{083ED66C-C57A-413B-9E48-AD08840E8914}" destId="{80D98365-A7F2-480F-AC74-E6B126023D40}" srcOrd="1" destOrd="0" parTransId="{3366FAA0-C9C0-47D2-9D3F-C34979EE27A1}" sibTransId="{89DEEC0A-8496-44D0-8BBA-E11942F67243}"/>
    <dgm:cxn modelId="{6CE45C9C-41D9-43EF-9D85-6F680E106B99}" type="presOf" srcId="{1D6C9A44-9E76-447F-9FA3-2FD918A82503}" destId="{D8F035BB-B5AB-4D48-8D06-7AC6FF47D463}" srcOrd="0" destOrd="0" presId="urn:microsoft.com/office/officeart/2005/8/layout/radial6"/>
    <dgm:cxn modelId="{2F34F9AA-5293-4030-8083-7A5ADCD140C2}" type="presOf" srcId="{DF970D5B-4864-4D50-848F-3C4E3CB73F4D}" destId="{1C6DAFDD-BFE8-41A5-A369-48D709A27B8A}" srcOrd="0" destOrd="0" presId="urn:microsoft.com/office/officeart/2005/8/layout/radial6"/>
    <dgm:cxn modelId="{4957FCB3-5CF4-4749-AB0D-16EBE5E25C24}" type="presOf" srcId="{F7DEB64C-8E98-4204-91D0-D67240038C22}" destId="{3B025F80-29B2-497B-9645-EF3E185D1157}" srcOrd="0" destOrd="0" presId="urn:microsoft.com/office/officeart/2005/8/layout/radial6"/>
    <dgm:cxn modelId="{2A0914CD-EAB4-4F46-BCC0-DC470F005D05}" type="presOf" srcId="{733C1611-4A15-4174-A3B0-B1B908930E8B}" destId="{D2F8A59C-7AF9-4C4C-9A8F-AE0D1DBD92CE}" srcOrd="0" destOrd="0" presId="urn:microsoft.com/office/officeart/2005/8/layout/radial6"/>
    <dgm:cxn modelId="{0A2456E0-CACF-4FFD-B457-E909CCBCD9CF}" type="presOf" srcId="{ACB58114-A63B-4B66-BA4E-D97E1BEE9CAB}" destId="{B0955A0D-199E-4C80-8E38-5C8990605766}" srcOrd="0" destOrd="0" presId="urn:microsoft.com/office/officeart/2005/8/layout/radial6"/>
    <dgm:cxn modelId="{4EE894EE-FA9C-40CE-A376-8AB072D37A3B}" srcId="{083ED66C-C57A-413B-9E48-AD08840E8914}" destId="{ACB58114-A63B-4B66-BA4E-D97E1BEE9CAB}" srcOrd="3" destOrd="0" parTransId="{F6C9A3C2-743C-4521-8CBC-54D1523BC4B2}" sibTransId="{EEEE8595-D950-427B-9062-21D4034F5840}"/>
    <dgm:cxn modelId="{02043AEF-B80F-4839-9324-228B83CB33F5}" type="presOf" srcId="{6264F14B-D1D0-4C3B-ADE9-B8001A9C292F}" destId="{CB8A3046-0314-4E89-B9A7-2DF47DCD885C}" srcOrd="0" destOrd="0" presId="urn:microsoft.com/office/officeart/2005/8/layout/radial6"/>
    <dgm:cxn modelId="{C875FEEF-184A-4D17-892E-CF15E15826BB}" type="presOf" srcId="{1AC0E1E4-9146-479E-933B-4767B3042631}" destId="{BCD32CA4-E18E-4CDE-97E1-2A8738E37A84}" srcOrd="0" destOrd="0" presId="urn:microsoft.com/office/officeart/2005/8/layout/radial6"/>
    <dgm:cxn modelId="{1FB9F7FA-29A1-4E08-B811-7EA32FB5EC80}" srcId="{083ED66C-C57A-413B-9E48-AD08840E8914}" destId="{1D6C9A44-9E76-447F-9FA3-2FD918A82503}" srcOrd="5" destOrd="0" parTransId="{4D8EAA87-4D29-40F1-B5B0-DFBA5F5A07C7}" sibTransId="{43D77F9B-4BBE-447B-9C05-E22E23F76F39}"/>
    <dgm:cxn modelId="{E4F8C668-E0F7-4B99-8B4A-972F0ADEB2E5}" type="presParOf" srcId="{2436DCA6-4CB3-46B5-93B0-A7ECD9589F09}" destId="{0B6EF370-9128-432F-A73F-A99A851DE691}" srcOrd="0" destOrd="0" presId="urn:microsoft.com/office/officeart/2005/8/layout/radial6"/>
    <dgm:cxn modelId="{2CB949BB-3FFF-403D-8948-E9342EB45A5D}" type="presParOf" srcId="{2436DCA6-4CB3-46B5-93B0-A7ECD9589F09}" destId="{1C6DAFDD-BFE8-41A5-A369-48D709A27B8A}" srcOrd="1" destOrd="0" presId="urn:microsoft.com/office/officeart/2005/8/layout/radial6"/>
    <dgm:cxn modelId="{41E41C76-C093-4711-80FC-D777FF09EA9F}" type="presParOf" srcId="{2436DCA6-4CB3-46B5-93B0-A7ECD9589F09}" destId="{2E2D07BD-5C54-4306-BE9E-B65D0B27AD1B}" srcOrd="2" destOrd="0" presId="urn:microsoft.com/office/officeart/2005/8/layout/radial6"/>
    <dgm:cxn modelId="{6925BF5A-5BBD-4C64-911A-4D7B14687228}" type="presParOf" srcId="{2436DCA6-4CB3-46B5-93B0-A7ECD9589F09}" destId="{3B025F80-29B2-497B-9645-EF3E185D1157}" srcOrd="3" destOrd="0" presId="urn:microsoft.com/office/officeart/2005/8/layout/radial6"/>
    <dgm:cxn modelId="{B208F452-3F35-41A5-97B3-89CDA58CB1FD}" type="presParOf" srcId="{2436DCA6-4CB3-46B5-93B0-A7ECD9589F09}" destId="{458443AF-A114-4DF1-B832-64FF80205E72}" srcOrd="4" destOrd="0" presId="urn:microsoft.com/office/officeart/2005/8/layout/radial6"/>
    <dgm:cxn modelId="{9689F14B-6F45-4D7B-AB4C-AB07CD0BB7D5}" type="presParOf" srcId="{2436DCA6-4CB3-46B5-93B0-A7ECD9589F09}" destId="{7E007896-8609-4266-872E-99FC669553BB}" srcOrd="5" destOrd="0" presId="urn:microsoft.com/office/officeart/2005/8/layout/radial6"/>
    <dgm:cxn modelId="{327DB307-5EDD-462E-89AA-0A662B2FEECB}" type="presParOf" srcId="{2436DCA6-4CB3-46B5-93B0-A7ECD9589F09}" destId="{A5E283AB-6C64-42EE-A578-948DBD5A97FE}" srcOrd="6" destOrd="0" presId="urn:microsoft.com/office/officeart/2005/8/layout/radial6"/>
    <dgm:cxn modelId="{2BEE4CB9-D981-4E61-BDF4-546D1AB00FDB}" type="presParOf" srcId="{2436DCA6-4CB3-46B5-93B0-A7ECD9589F09}" destId="{BCD32CA4-E18E-4CDE-97E1-2A8738E37A84}" srcOrd="7" destOrd="0" presId="urn:microsoft.com/office/officeart/2005/8/layout/radial6"/>
    <dgm:cxn modelId="{EC1A48B9-0CC3-4DE8-A0E9-4CF84A14361D}" type="presParOf" srcId="{2436DCA6-4CB3-46B5-93B0-A7ECD9589F09}" destId="{7AF98C2D-EA47-4855-B80B-EE19FD339CB7}" srcOrd="8" destOrd="0" presId="urn:microsoft.com/office/officeart/2005/8/layout/radial6"/>
    <dgm:cxn modelId="{D2AD1FA1-ECA9-461C-A29B-04BF263B8BA4}" type="presParOf" srcId="{2436DCA6-4CB3-46B5-93B0-A7ECD9589F09}" destId="{099407CF-08C7-4A5E-BF83-FFF5F367063B}" srcOrd="9" destOrd="0" presId="urn:microsoft.com/office/officeart/2005/8/layout/radial6"/>
    <dgm:cxn modelId="{CC0FC81A-127F-421D-B23B-D81D55183296}" type="presParOf" srcId="{2436DCA6-4CB3-46B5-93B0-A7ECD9589F09}" destId="{B0955A0D-199E-4C80-8E38-5C8990605766}" srcOrd="10" destOrd="0" presId="urn:microsoft.com/office/officeart/2005/8/layout/radial6"/>
    <dgm:cxn modelId="{152C2EF5-CE29-43AD-8F22-915DDAC7F6A3}" type="presParOf" srcId="{2436DCA6-4CB3-46B5-93B0-A7ECD9589F09}" destId="{6357DC12-2DD6-4702-AB4E-A2AA62FB0947}" srcOrd="11" destOrd="0" presId="urn:microsoft.com/office/officeart/2005/8/layout/radial6"/>
    <dgm:cxn modelId="{1E2802A6-830E-48AA-9685-264E81C5EA3B}" type="presParOf" srcId="{2436DCA6-4CB3-46B5-93B0-A7ECD9589F09}" destId="{7CD487E3-8177-4C7A-8A65-C86B43FD20BB}" srcOrd="12" destOrd="0" presId="urn:microsoft.com/office/officeart/2005/8/layout/radial6"/>
    <dgm:cxn modelId="{955D689E-2270-4400-851A-9272CAE2B7D4}" type="presParOf" srcId="{2436DCA6-4CB3-46B5-93B0-A7ECD9589F09}" destId="{1318F900-8F7E-4EFD-8DFD-5DCDEBBFB355}" srcOrd="13" destOrd="0" presId="urn:microsoft.com/office/officeart/2005/8/layout/radial6"/>
    <dgm:cxn modelId="{F0B80A69-EB6C-4EA3-B70A-7BAB49A30EFC}" type="presParOf" srcId="{2436DCA6-4CB3-46B5-93B0-A7ECD9589F09}" destId="{49D84FBC-A9C5-4F93-8197-FDD70FA7CA11}" srcOrd="14" destOrd="0" presId="urn:microsoft.com/office/officeart/2005/8/layout/radial6"/>
    <dgm:cxn modelId="{5692DB73-C64E-43E5-9354-EA4C54A8F731}" type="presParOf" srcId="{2436DCA6-4CB3-46B5-93B0-A7ECD9589F09}" destId="{8448080A-FE13-4745-BA9E-C7F34913DDA1}" srcOrd="15" destOrd="0" presId="urn:microsoft.com/office/officeart/2005/8/layout/radial6"/>
    <dgm:cxn modelId="{0A4B6497-F173-4AA6-8DDA-1CC65E69B4AA}" type="presParOf" srcId="{2436DCA6-4CB3-46B5-93B0-A7ECD9589F09}" destId="{D8F035BB-B5AB-4D48-8D06-7AC6FF47D463}" srcOrd="16" destOrd="0" presId="urn:microsoft.com/office/officeart/2005/8/layout/radial6"/>
    <dgm:cxn modelId="{DB2F7AED-40CE-4F73-8FE3-38A11DA4E10D}" type="presParOf" srcId="{2436DCA6-4CB3-46B5-93B0-A7ECD9589F09}" destId="{73D0AC2F-5574-4C02-BFEE-62D8246F3F25}" srcOrd="17" destOrd="0" presId="urn:microsoft.com/office/officeart/2005/8/layout/radial6"/>
    <dgm:cxn modelId="{6EB43779-1198-4951-9B60-91C38EF43A9D}" type="presParOf" srcId="{2436DCA6-4CB3-46B5-93B0-A7ECD9589F09}" destId="{FB90D7F1-09E0-4D50-842E-EFA3B90F32B2}" srcOrd="18" destOrd="0" presId="urn:microsoft.com/office/officeart/2005/8/layout/radial6"/>
    <dgm:cxn modelId="{6F60F23C-9404-4966-AD71-1D518620287D}" type="presParOf" srcId="{2436DCA6-4CB3-46B5-93B0-A7ECD9589F09}" destId="{CB8A3046-0314-4E89-B9A7-2DF47DCD885C}" srcOrd="19" destOrd="0" presId="urn:microsoft.com/office/officeart/2005/8/layout/radial6"/>
    <dgm:cxn modelId="{148AE541-D1FB-4F2D-8922-C35F343EC3AB}" type="presParOf" srcId="{2436DCA6-4CB3-46B5-93B0-A7ECD9589F09}" destId="{C5B64077-7AF2-4BFB-A594-EA2F38E6B3CF}" srcOrd="20" destOrd="0" presId="urn:microsoft.com/office/officeart/2005/8/layout/radial6"/>
    <dgm:cxn modelId="{5F33838B-35B4-4822-B4E0-27DE58827801}" type="presParOf" srcId="{2436DCA6-4CB3-46B5-93B0-A7ECD9589F09}" destId="{D2F8A59C-7AF9-4C4C-9A8F-AE0D1DBD92CE}" srcOrd="21"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CDD08C-1F35-4E14-86D1-0B339DAEF142}" type="doc">
      <dgm:prSet loTypeId="urn:microsoft.com/office/officeart/2005/8/layout/hierarchy2" loCatId="hierarchy" qsTypeId="urn:microsoft.com/office/officeart/2005/8/quickstyle/simple1" qsCatId="simple" csTypeId="urn:microsoft.com/office/officeart/2005/8/colors/accent1_2" csCatId="accent1"/>
      <dgm:spPr/>
      <dgm:t>
        <a:bodyPr/>
        <a:lstStyle/>
        <a:p>
          <a:endParaRPr lang="es-CO"/>
        </a:p>
      </dgm:t>
    </dgm:pt>
    <dgm:pt modelId="{1557A052-A022-4C44-8EE1-606A562A2C18}">
      <dgm:prSet/>
      <dgm:spPr/>
      <dgm:t>
        <a:bodyPr/>
        <a:lstStyle/>
        <a:p>
          <a:r>
            <a:rPr lang="es-ES" b="0" i="0"/>
            <a:t>NoSQL</a:t>
          </a:r>
          <a:endParaRPr lang="es-CO"/>
        </a:p>
      </dgm:t>
    </dgm:pt>
    <dgm:pt modelId="{DE147D81-C5AF-4354-B194-F59D4A462CDF}" type="parTrans" cxnId="{B5B37D7A-7622-4135-A7C4-2224FBB07784}">
      <dgm:prSet/>
      <dgm:spPr/>
      <dgm:t>
        <a:bodyPr/>
        <a:lstStyle/>
        <a:p>
          <a:endParaRPr lang="es-CO"/>
        </a:p>
      </dgm:t>
    </dgm:pt>
    <dgm:pt modelId="{59E6D9C7-30B5-4DF0-93AD-768E56378D1D}" type="sibTrans" cxnId="{B5B37D7A-7622-4135-A7C4-2224FBB07784}">
      <dgm:prSet/>
      <dgm:spPr/>
      <dgm:t>
        <a:bodyPr/>
        <a:lstStyle/>
        <a:p>
          <a:endParaRPr lang="es-CO"/>
        </a:p>
      </dgm:t>
    </dgm:pt>
    <dgm:pt modelId="{54A4098B-802D-4AC5-9054-32110EA09EEB}">
      <dgm:prSet/>
      <dgm:spPr/>
      <dgm:t>
        <a:bodyPr/>
        <a:lstStyle/>
        <a:p>
          <a:r>
            <a:rPr lang="es-ES" b="0" i="0"/>
            <a:t>Sistemas de almacenamiento de datos no relacionales</a:t>
          </a:r>
          <a:endParaRPr lang="es-CO"/>
        </a:p>
      </dgm:t>
    </dgm:pt>
    <dgm:pt modelId="{F735680E-9957-40D2-8F2C-08F56A3CD30D}" type="parTrans" cxnId="{98C03435-EDFB-4DFF-9B20-003189A0FAE4}">
      <dgm:prSet/>
      <dgm:spPr/>
      <dgm:t>
        <a:bodyPr/>
        <a:lstStyle/>
        <a:p>
          <a:endParaRPr lang="es-CO"/>
        </a:p>
      </dgm:t>
    </dgm:pt>
    <dgm:pt modelId="{004A1FA5-8E8A-4FF8-B1C7-921477A53F06}" type="sibTrans" cxnId="{98C03435-EDFB-4DFF-9B20-003189A0FAE4}">
      <dgm:prSet/>
      <dgm:spPr/>
      <dgm:t>
        <a:bodyPr/>
        <a:lstStyle/>
        <a:p>
          <a:endParaRPr lang="es-CO"/>
        </a:p>
      </dgm:t>
    </dgm:pt>
    <dgm:pt modelId="{94E1A284-2286-4BB4-A606-05233C092BE1}">
      <dgm:prSet/>
      <dgm:spPr/>
      <dgm:t>
        <a:bodyPr/>
        <a:lstStyle/>
        <a:p>
          <a:r>
            <a:rPr lang="es-ES" b="0" i="0"/>
            <a:t>Sin esquema de tabla fijo</a:t>
          </a:r>
          <a:endParaRPr lang="es-CO"/>
        </a:p>
      </dgm:t>
    </dgm:pt>
    <dgm:pt modelId="{1DD9E795-C4C4-4871-A03F-504FF6F3F7C3}" type="parTrans" cxnId="{433835EC-0577-4C93-9D85-5E24AE4C27A5}">
      <dgm:prSet/>
      <dgm:spPr/>
      <dgm:t>
        <a:bodyPr/>
        <a:lstStyle/>
        <a:p>
          <a:endParaRPr lang="es-CO"/>
        </a:p>
      </dgm:t>
    </dgm:pt>
    <dgm:pt modelId="{B74CCE8B-E0F8-4B1B-8368-00BCA34BD7E8}" type="sibTrans" cxnId="{433835EC-0577-4C93-9D85-5E24AE4C27A5}">
      <dgm:prSet/>
      <dgm:spPr/>
      <dgm:t>
        <a:bodyPr/>
        <a:lstStyle/>
        <a:p>
          <a:endParaRPr lang="es-CO"/>
        </a:p>
      </dgm:t>
    </dgm:pt>
    <dgm:pt modelId="{5B28561A-C4E4-46E6-9AA0-A7D21211E019}">
      <dgm:prSet/>
      <dgm:spPr/>
      <dgm:t>
        <a:bodyPr/>
        <a:lstStyle/>
        <a:p>
          <a:r>
            <a:rPr lang="es-ES" b="0" i="0"/>
            <a:t>Sin uniones</a:t>
          </a:r>
          <a:endParaRPr lang="es-CO"/>
        </a:p>
      </dgm:t>
    </dgm:pt>
    <dgm:pt modelId="{AD18A3B4-715A-426E-8BDB-2648B8DE7DDA}" type="parTrans" cxnId="{DF0E0845-DD0A-456B-A57B-8CFBD120F194}">
      <dgm:prSet/>
      <dgm:spPr/>
      <dgm:t>
        <a:bodyPr/>
        <a:lstStyle/>
        <a:p>
          <a:endParaRPr lang="es-CO"/>
        </a:p>
      </dgm:t>
    </dgm:pt>
    <dgm:pt modelId="{5264DE0C-F5F1-4349-938D-484E4B25A992}" type="sibTrans" cxnId="{DF0E0845-DD0A-456B-A57B-8CFBD120F194}">
      <dgm:prSet/>
      <dgm:spPr/>
      <dgm:t>
        <a:bodyPr/>
        <a:lstStyle/>
        <a:p>
          <a:endParaRPr lang="es-CO"/>
        </a:p>
      </dgm:t>
    </dgm:pt>
    <dgm:pt modelId="{E416C6E2-71EC-405D-BD17-A9A708948F81}">
      <dgm:prSet/>
      <dgm:spPr/>
      <dgm:t>
        <a:bodyPr/>
        <a:lstStyle/>
        <a:p>
          <a:r>
            <a:rPr lang="es-ES" b="0" i="0"/>
            <a:t>Sin transacciones multidocumento</a:t>
          </a:r>
          <a:endParaRPr lang="es-CO"/>
        </a:p>
      </dgm:t>
    </dgm:pt>
    <dgm:pt modelId="{DD4EBEFE-520E-4604-A2F9-AAFEFC645779}" type="parTrans" cxnId="{F53CFE46-57F9-4C68-88F7-4C58B2B7397E}">
      <dgm:prSet/>
      <dgm:spPr/>
      <dgm:t>
        <a:bodyPr/>
        <a:lstStyle/>
        <a:p>
          <a:endParaRPr lang="es-CO"/>
        </a:p>
      </dgm:t>
    </dgm:pt>
    <dgm:pt modelId="{8E3C73D9-90BD-4DB2-9598-D233F8203248}" type="sibTrans" cxnId="{F53CFE46-57F9-4C68-88F7-4C58B2B7397E}">
      <dgm:prSet/>
      <dgm:spPr/>
      <dgm:t>
        <a:bodyPr/>
        <a:lstStyle/>
        <a:p>
          <a:endParaRPr lang="es-CO"/>
        </a:p>
      </dgm:t>
    </dgm:pt>
    <dgm:pt modelId="{DB950E58-3976-41A8-BDB9-F582F60E5B78}">
      <dgm:prSet/>
      <dgm:spPr/>
      <dgm:t>
        <a:bodyPr/>
        <a:lstStyle/>
        <a:p>
          <a:r>
            <a:rPr lang="es-ES" b="0" i="0"/>
            <a:t>Relaja una o más propiedades ACID</a:t>
          </a:r>
          <a:endParaRPr lang="es-CO"/>
        </a:p>
      </dgm:t>
    </dgm:pt>
    <dgm:pt modelId="{E3F328B5-20B3-4850-8B11-EA14215437CE}" type="parTrans" cxnId="{4B257DAE-7735-4D73-AAE8-D8579131F943}">
      <dgm:prSet/>
      <dgm:spPr/>
      <dgm:t>
        <a:bodyPr/>
        <a:lstStyle/>
        <a:p>
          <a:endParaRPr lang="es-CO"/>
        </a:p>
      </dgm:t>
    </dgm:pt>
    <dgm:pt modelId="{E7587D77-398C-46C2-92F1-897752C77AC2}" type="sibTrans" cxnId="{4B257DAE-7735-4D73-AAE8-D8579131F943}">
      <dgm:prSet/>
      <dgm:spPr/>
      <dgm:t>
        <a:bodyPr/>
        <a:lstStyle/>
        <a:p>
          <a:endParaRPr lang="es-CO"/>
        </a:p>
      </dgm:t>
    </dgm:pt>
    <dgm:pt modelId="{CE8B497D-796C-4C8C-8EC5-B4572F7A4371}" type="pres">
      <dgm:prSet presAssocID="{60CDD08C-1F35-4E14-86D1-0B339DAEF142}" presName="diagram" presStyleCnt="0">
        <dgm:presLayoutVars>
          <dgm:chPref val="1"/>
          <dgm:dir/>
          <dgm:animOne val="branch"/>
          <dgm:animLvl val="lvl"/>
          <dgm:resizeHandles val="exact"/>
        </dgm:presLayoutVars>
      </dgm:prSet>
      <dgm:spPr/>
    </dgm:pt>
    <dgm:pt modelId="{461F26AA-DF4A-427A-ADA6-7B5C1FE420FA}" type="pres">
      <dgm:prSet presAssocID="{1557A052-A022-4C44-8EE1-606A562A2C18}" presName="root1" presStyleCnt="0"/>
      <dgm:spPr/>
    </dgm:pt>
    <dgm:pt modelId="{EF7BBCA0-1524-4A60-9C2E-9DC5955DCB24}" type="pres">
      <dgm:prSet presAssocID="{1557A052-A022-4C44-8EE1-606A562A2C18}" presName="LevelOneTextNode" presStyleLbl="node0" presStyleIdx="0" presStyleCnt="1">
        <dgm:presLayoutVars>
          <dgm:chPref val="3"/>
        </dgm:presLayoutVars>
      </dgm:prSet>
      <dgm:spPr/>
    </dgm:pt>
    <dgm:pt modelId="{55BD386E-A950-42B4-BE37-FB5DBB613A15}" type="pres">
      <dgm:prSet presAssocID="{1557A052-A022-4C44-8EE1-606A562A2C18}" presName="level2hierChild" presStyleCnt="0"/>
      <dgm:spPr/>
    </dgm:pt>
    <dgm:pt modelId="{0BB5CD93-9A42-4B7F-B8C9-6092A85BC29E}" type="pres">
      <dgm:prSet presAssocID="{F735680E-9957-40D2-8F2C-08F56A3CD30D}" presName="conn2-1" presStyleLbl="parChTrans1D2" presStyleIdx="0" presStyleCnt="5"/>
      <dgm:spPr/>
    </dgm:pt>
    <dgm:pt modelId="{41C9A47D-30AA-4460-A649-90B4338AF7F1}" type="pres">
      <dgm:prSet presAssocID="{F735680E-9957-40D2-8F2C-08F56A3CD30D}" presName="connTx" presStyleLbl="parChTrans1D2" presStyleIdx="0" presStyleCnt="5"/>
      <dgm:spPr/>
    </dgm:pt>
    <dgm:pt modelId="{D0A0B2DB-FF10-49F2-8711-5DC95D2B636A}" type="pres">
      <dgm:prSet presAssocID="{54A4098B-802D-4AC5-9054-32110EA09EEB}" presName="root2" presStyleCnt="0"/>
      <dgm:spPr/>
    </dgm:pt>
    <dgm:pt modelId="{B5B5A6D0-566D-437D-8FD4-8200301A9F6E}" type="pres">
      <dgm:prSet presAssocID="{54A4098B-802D-4AC5-9054-32110EA09EEB}" presName="LevelTwoTextNode" presStyleLbl="node2" presStyleIdx="0" presStyleCnt="5">
        <dgm:presLayoutVars>
          <dgm:chPref val="3"/>
        </dgm:presLayoutVars>
      </dgm:prSet>
      <dgm:spPr/>
    </dgm:pt>
    <dgm:pt modelId="{7D8A4A3E-8693-4700-BC98-CF1D4BF045C5}" type="pres">
      <dgm:prSet presAssocID="{54A4098B-802D-4AC5-9054-32110EA09EEB}" presName="level3hierChild" presStyleCnt="0"/>
      <dgm:spPr/>
    </dgm:pt>
    <dgm:pt modelId="{6D9FCF23-118A-4EE1-AD71-07CFB3E66493}" type="pres">
      <dgm:prSet presAssocID="{1DD9E795-C4C4-4871-A03F-504FF6F3F7C3}" presName="conn2-1" presStyleLbl="parChTrans1D2" presStyleIdx="1" presStyleCnt="5"/>
      <dgm:spPr/>
    </dgm:pt>
    <dgm:pt modelId="{9F55DC6F-2A9A-4BA3-902F-5D077234EF05}" type="pres">
      <dgm:prSet presAssocID="{1DD9E795-C4C4-4871-A03F-504FF6F3F7C3}" presName="connTx" presStyleLbl="parChTrans1D2" presStyleIdx="1" presStyleCnt="5"/>
      <dgm:spPr/>
    </dgm:pt>
    <dgm:pt modelId="{7A0E3B18-4097-4183-AFA7-A06B4B1B48DE}" type="pres">
      <dgm:prSet presAssocID="{94E1A284-2286-4BB4-A606-05233C092BE1}" presName="root2" presStyleCnt="0"/>
      <dgm:spPr/>
    </dgm:pt>
    <dgm:pt modelId="{F3389DF5-4E0C-4C53-9353-4286C4B9AEF5}" type="pres">
      <dgm:prSet presAssocID="{94E1A284-2286-4BB4-A606-05233C092BE1}" presName="LevelTwoTextNode" presStyleLbl="node2" presStyleIdx="1" presStyleCnt="5">
        <dgm:presLayoutVars>
          <dgm:chPref val="3"/>
        </dgm:presLayoutVars>
      </dgm:prSet>
      <dgm:spPr/>
    </dgm:pt>
    <dgm:pt modelId="{3BA2F116-A3FB-4040-A66C-B6C9994B0889}" type="pres">
      <dgm:prSet presAssocID="{94E1A284-2286-4BB4-A606-05233C092BE1}" presName="level3hierChild" presStyleCnt="0"/>
      <dgm:spPr/>
    </dgm:pt>
    <dgm:pt modelId="{EECABD7B-C656-4570-B27D-5A3E2D7803B9}" type="pres">
      <dgm:prSet presAssocID="{AD18A3B4-715A-426E-8BDB-2648B8DE7DDA}" presName="conn2-1" presStyleLbl="parChTrans1D2" presStyleIdx="2" presStyleCnt="5"/>
      <dgm:spPr/>
    </dgm:pt>
    <dgm:pt modelId="{3FC06160-2EE2-4742-AC42-D3B69367D840}" type="pres">
      <dgm:prSet presAssocID="{AD18A3B4-715A-426E-8BDB-2648B8DE7DDA}" presName="connTx" presStyleLbl="parChTrans1D2" presStyleIdx="2" presStyleCnt="5"/>
      <dgm:spPr/>
    </dgm:pt>
    <dgm:pt modelId="{CAA30934-2A64-43DA-8FA8-51EF42145626}" type="pres">
      <dgm:prSet presAssocID="{5B28561A-C4E4-46E6-9AA0-A7D21211E019}" presName="root2" presStyleCnt="0"/>
      <dgm:spPr/>
    </dgm:pt>
    <dgm:pt modelId="{04E8F6E2-4132-4910-A8E4-845845A4D32D}" type="pres">
      <dgm:prSet presAssocID="{5B28561A-C4E4-46E6-9AA0-A7D21211E019}" presName="LevelTwoTextNode" presStyleLbl="node2" presStyleIdx="2" presStyleCnt="5">
        <dgm:presLayoutVars>
          <dgm:chPref val="3"/>
        </dgm:presLayoutVars>
      </dgm:prSet>
      <dgm:spPr/>
    </dgm:pt>
    <dgm:pt modelId="{BC79E7F4-963E-49F5-9C14-1EC67114B6EF}" type="pres">
      <dgm:prSet presAssocID="{5B28561A-C4E4-46E6-9AA0-A7D21211E019}" presName="level3hierChild" presStyleCnt="0"/>
      <dgm:spPr/>
    </dgm:pt>
    <dgm:pt modelId="{596D0AFF-DA4E-4D69-89E8-371E375208F3}" type="pres">
      <dgm:prSet presAssocID="{DD4EBEFE-520E-4604-A2F9-AAFEFC645779}" presName="conn2-1" presStyleLbl="parChTrans1D2" presStyleIdx="3" presStyleCnt="5"/>
      <dgm:spPr/>
    </dgm:pt>
    <dgm:pt modelId="{62A50494-5366-42F1-952E-09DE03403B15}" type="pres">
      <dgm:prSet presAssocID="{DD4EBEFE-520E-4604-A2F9-AAFEFC645779}" presName="connTx" presStyleLbl="parChTrans1D2" presStyleIdx="3" presStyleCnt="5"/>
      <dgm:spPr/>
    </dgm:pt>
    <dgm:pt modelId="{75BF587F-80AE-4897-8BFC-A1F13BC64691}" type="pres">
      <dgm:prSet presAssocID="{E416C6E2-71EC-405D-BD17-A9A708948F81}" presName="root2" presStyleCnt="0"/>
      <dgm:spPr/>
    </dgm:pt>
    <dgm:pt modelId="{4DFEC8D1-6D25-494B-BA4A-DDA9FA720762}" type="pres">
      <dgm:prSet presAssocID="{E416C6E2-71EC-405D-BD17-A9A708948F81}" presName="LevelTwoTextNode" presStyleLbl="node2" presStyleIdx="3" presStyleCnt="5">
        <dgm:presLayoutVars>
          <dgm:chPref val="3"/>
        </dgm:presLayoutVars>
      </dgm:prSet>
      <dgm:spPr/>
    </dgm:pt>
    <dgm:pt modelId="{9DA7ABF9-58E9-4F19-82AC-9B16DCAC17DC}" type="pres">
      <dgm:prSet presAssocID="{E416C6E2-71EC-405D-BD17-A9A708948F81}" presName="level3hierChild" presStyleCnt="0"/>
      <dgm:spPr/>
    </dgm:pt>
    <dgm:pt modelId="{45A08593-1398-44D4-82C7-A82724FB74FB}" type="pres">
      <dgm:prSet presAssocID="{E3F328B5-20B3-4850-8B11-EA14215437CE}" presName="conn2-1" presStyleLbl="parChTrans1D2" presStyleIdx="4" presStyleCnt="5"/>
      <dgm:spPr/>
    </dgm:pt>
    <dgm:pt modelId="{1388B8AB-2606-45B6-8C69-BD84DFD214AF}" type="pres">
      <dgm:prSet presAssocID="{E3F328B5-20B3-4850-8B11-EA14215437CE}" presName="connTx" presStyleLbl="parChTrans1D2" presStyleIdx="4" presStyleCnt="5"/>
      <dgm:spPr/>
    </dgm:pt>
    <dgm:pt modelId="{3E253ED7-2035-435F-8775-93B9C92B2B02}" type="pres">
      <dgm:prSet presAssocID="{DB950E58-3976-41A8-BDB9-F582F60E5B78}" presName="root2" presStyleCnt="0"/>
      <dgm:spPr/>
    </dgm:pt>
    <dgm:pt modelId="{F7EC18E2-5389-423F-80E5-B97F9C0E7E9D}" type="pres">
      <dgm:prSet presAssocID="{DB950E58-3976-41A8-BDB9-F582F60E5B78}" presName="LevelTwoTextNode" presStyleLbl="node2" presStyleIdx="4" presStyleCnt="5">
        <dgm:presLayoutVars>
          <dgm:chPref val="3"/>
        </dgm:presLayoutVars>
      </dgm:prSet>
      <dgm:spPr/>
    </dgm:pt>
    <dgm:pt modelId="{5E8541D1-72F0-45C8-B021-EF866EF054DE}" type="pres">
      <dgm:prSet presAssocID="{DB950E58-3976-41A8-BDB9-F582F60E5B78}" presName="level3hierChild" presStyleCnt="0"/>
      <dgm:spPr/>
    </dgm:pt>
  </dgm:ptLst>
  <dgm:cxnLst>
    <dgm:cxn modelId="{11D48E1D-FEB6-4005-B8BF-67582668E212}" type="presOf" srcId="{5B28561A-C4E4-46E6-9AA0-A7D21211E019}" destId="{04E8F6E2-4132-4910-A8E4-845845A4D32D}" srcOrd="0" destOrd="0" presId="urn:microsoft.com/office/officeart/2005/8/layout/hierarchy2"/>
    <dgm:cxn modelId="{98C03435-EDFB-4DFF-9B20-003189A0FAE4}" srcId="{1557A052-A022-4C44-8EE1-606A562A2C18}" destId="{54A4098B-802D-4AC5-9054-32110EA09EEB}" srcOrd="0" destOrd="0" parTransId="{F735680E-9957-40D2-8F2C-08F56A3CD30D}" sibTransId="{004A1FA5-8E8A-4FF8-B1C7-921477A53F06}"/>
    <dgm:cxn modelId="{D5A5093B-C281-47AB-AF43-A87382DE91CF}" type="presOf" srcId="{1DD9E795-C4C4-4871-A03F-504FF6F3F7C3}" destId="{9F55DC6F-2A9A-4BA3-902F-5D077234EF05}" srcOrd="1" destOrd="0" presId="urn:microsoft.com/office/officeart/2005/8/layout/hierarchy2"/>
    <dgm:cxn modelId="{DF0E0845-DD0A-456B-A57B-8CFBD120F194}" srcId="{1557A052-A022-4C44-8EE1-606A562A2C18}" destId="{5B28561A-C4E4-46E6-9AA0-A7D21211E019}" srcOrd="2" destOrd="0" parTransId="{AD18A3B4-715A-426E-8BDB-2648B8DE7DDA}" sibTransId="{5264DE0C-F5F1-4349-938D-484E4B25A992}"/>
    <dgm:cxn modelId="{F53CFE46-57F9-4C68-88F7-4C58B2B7397E}" srcId="{1557A052-A022-4C44-8EE1-606A562A2C18}" destId="{E416C6E2-71EC-405D-BD17-A9A708948F81}" srcOrd="3" destOrd="0" parTransId="{DD4EBEFE-520E-4604-A2F9-AAFEFC645779}" sibTransId="{8E3C73D9-90BD-4DB2-9598-D233F8203248}"/>
    <dgm:cxn modelId="{2927474E-E0A9-4BDF-9687-62BA6CF79841}" type="presOf" srcId="{DD4EBEFE-520E-4604-A2F9-AAFEFC645779}" destId="{62A50494-5366-42F1-952E-09DE03403B15}" srcOrd="1" destOrd="0" presId="urn:microsoft.com/office/officeart/2005/8/layout/hierarchy2"/>
    <dgm:cxn modelId="{CEECB970-21DF-4A47-A7C3-0E36A668D029}" type="presOf" srcId="{60CDD08C-1F35-4E14-86D1-0B339DAEF142}" destId="{CE8B497D-796C-4C8C-8EC5-B4572F7A4371}" srcOrd="0" destOrd="0" presId="urn:microsoft.com/office/officeart/2005/8/layout/hierarchy2"/>
    <dgm:cxn modelId="{57E0A075-A268-459C-A713-E10F4CDCD750}" type="presOf" srcId="{DB950E58-3976-41A8-BDB9-F582F60E5B78}" destId="{F7EC18E2-5389-423F-80E5-B97F9C0E7E9D}" srcOrd="0" destOrd="0" presId="urn:microsoft.com/office/officeart/2005/8/layout/hierarchy2"/>
    <dgm:cxn modelId="{B5B37D7A-7622-4135-A7C4-2224FBB07784}" srcId="{60CDD08C-1F35-4E14-86D1-0B339DAEF142}" destId="{1557A052-A022-4C44-8EE1-606A562A2C18}" srcOrd="0" destOrd="0" parTransId="{DE147D81-C5AF-4354-B194-F59D4A462CDF}" sibTransId="{59E6D9C7-30B5-4DF0-93AD-768E56378D1D}"/>
    <dgm:cxn modelId="{BA3B1B84-A9D4-473F-AA35-FB7E1C506819}" type="presOf" srcId="{DD4EBEFE-520E-4604-A2F9-AAFEFC645779}" destId="{596D0AFF-DA4E-4D69-89E8-371E375208F3}" srcOrd="0" destOrd="0" presId="urn:microsoft.com/office/officeart/2005/8/layout/hierarchy2"/>
    <dgm:cxn modelId="{EA448A84-4CDB-4B45-9D89-81AB9FC42342}" type="presOf" srcId="{1DD9E795-C4C4-4871-A03F-504FF6F3F7C3}" destId="{6D9FCF23-118A-4EE1-AD71-07CFB3E66493}" srcOrd="0" destOrd="0" presId="urn:microsoft.com/office/officeart/2005/8/layout/hierarchy2"/>
    <dgm:cxn modelId="{3E08C48F-7474-4A3B-AC7D-91973ED34994}" type="presOf" srcId="{94E1A284-2286-4BB4-A606-05233C092BE1}" destId="{F3389DF5-4E0C-4C53-9353-4286C4B9AEF5}" srcOrd="0" destOrd="0" presId="urn:microsoft.com/office/officeart/2005/8/layout/hierarchy2"/>
    <dgm:cxn modelId="{4CA4DBA3-2DF9-4CEA-9AA7-23BC1245A40A}" type="presOf" srcId="{F735680E-9957-40D2-8F2C-08F56A3CD30D}" destId="{0BB5CD93-9A42-4B7F-B8C9-6092A85BC29E}" srcOrd="0" destOrd="0" presId="urn:microsoft.com/office/officeart/2005/8/layout/hierarchy2"/>
    <dgm:cxn modelId="{A8FCB8A4-F63D-4D13-9800-E6C587FE5E87}" type="presOf" srcId="{E3F328B5-20B3-4850-8B11-EA14215437CE}" destId="{45A08593-1398-44D4-82C7-A82724FB74FB}" srcOrd="0" destOrd="0" presId="urn:microsoft.com/office/officeart/2005/8/layout/hierarchy2"/>
    <dgm:cxn modelId="{C68B4DA8-ACED-4186-AA87-DA7BCBD8C66B}" type="presOf" srcId="{F735680E-9957-40D2-8F2C-08F56A3CD30D}" destId="{41C9A47D-30AA-4460-A649-90B4338AF7F1}" srcOrd="1" destOrd="0" presId="urn:microsoft.com/office/officeart/2005/8/layout/hierarchy2"/>
    <dgm:cxn modelId="{4B257DAE-7735-4D73-AAE8-D8579131F943}" srcId="{1557A052-A022-4C44-8EE1-606A562A2C18}" destId="{DB950E58-3976-41A8-BDB9-F582F60E5B78}" srcOrd="4" destOrd="0" parTransId="{E3F328B5-20B3-4850-8B11-EA14215437CE}" sibTransId="{E7587D77-398C-46C2-92F1-897752C77AC2}"/>
    <dgm:cxn modelId="{29F065AF-0C4F-4DF3-9BA7-B1B64C25DA69}" type="presOf" srcId="{54A4098B-802D-4AC5-9054-32110EA09EEB}" destId="{B5B5A6D0-566D-437D-8FD4-8200301A9F6E}" srcOrd="0" destOrd="0" presId="urn:microsoft.com/office/officeart/2005/8/layout/hierarchy2"/>
    <dgm:cxn modelId="{7BE4CDBA-8D3B-477A-8360-74A27470793B}" type="presOf" srcId="{E416C6E2-71EC-405D-BD17-A9A708948F81}" destId="{4DFEC8D1-6D25-494B-BA4A-DDA9FA720762}" srcOrd="0" destOrd="0" presId="urn:microsoft.com/office/officeart/2005/8/layout/hierarchy2"/>
    <dgm:cxn modelId="{542C85CE-1EBE-4DBC-9139-3480EB4D947E}" type="presOf" srcId="{1557A052-A022-4C44-8EE1-606A562A2C18}" destId="{EF7BBCA0-1524-4A60-9C2E-9DC5955DCB24}" srcOrd="0" destOrd="0" presId="urn:microsoft.com/office/officeart/2005/8/layout/hierarchy2"/>
    <dgm:cxn modelId="{722B90D4-8AE2-42E5-A87D-B4203881D2CE}" type="presOf" srcId="{E3F328B5-20B3-4850-8B11-EA14215437CE}" destId="{1388B8AB-2606-45B6-8C69-BD84DFD214AF}" srcOrd="1" destOrd="0" presId="urn:microsoft.com/office/officeart/2005/8/layout/hierarchy2"/>
    <dgm:cxn modelId="{433835EC-0577-4C93-9D85-5E24AE4C27A5}" srcId="{1557A052-A022-4C44-8EE1-606A562A2C18}" destId="{94E1A284-2286-4BB4-A606-05233C092BE1}" srcOrd="1" destOrd="0" parTransId="{1DD9E795-C4C4-4871-A03F-504FF6F3F7C3}" sibTransId="{B74CCE8B-E0F8-4B1B-8368-00BCA34BD7E8}"/>
    <dgm:cxn modelId="{002552EE-8FD9-42C2-9E8A-CED429242C51}" type="presOf" srcId="{AD18A3B4-715A-426E-8BDB-2648B8DE7DDA}" destId="{3FC06160-2EE2-4742-AC42-D3B69367D840}" srcOrd="1" destOrd="0" presId="urn:microsoft.com/office/officeart/2005/8/layout/hierarchy2"/>
    <dgm:cxn modelId="{0833FAF7-0734-4E3B-B595-29A3400924B5}" type="presOf" srcId="{AD18A3B4-715A-426E-8BDB-2648B8DE7DDA}" destId="{EECABD7B-C656-4570-B27D-5A3E2D7803B9}" srcOrd="0" destOrd="0" presId="urn:microsoft.com/office/officeart/2005/8/layout/hierarchy2"/>
    <dgm:cxn modelId="{61ADABC2-BFBE-43C3-8F8A-790164B6C550}" type="presParOf" srcId="{CE8B497D-796C-4C8C-8EC5-B4572F7A4371}" destId="{461F26AA-DF4A-427A-ADA6-7B5C1FE420FA}" srcOrd="0" destOrd="0" presId="urn:microsoft.com/office/officeart/2005/8/layout/hierarchy2"/>
    <dgm:cxn modelId="{A443EE64-39D5-4E26-A767-1C7DBC414AA9}" type="presParOf" srcId="{461F26AA-DF4A-427A-ADA6-7B5C1FE420FA}" destId="{EF7BBCA0-1524-4A60-9C2E-9DC5955DCB24}" srcOrd="0" destOrd="0" presId="urn:microsoft.com/office/officeart/2005/8/layout/hierarchy2"/>
    <dgm:cxn modelId="{C3AA6A84-3B1A-416B-81D5-36F3D9A8E252}" type="presParOf" srcId="{461F26AA-DF4A-427A-ADA6-7B5C1FE420FA}" destId="{55BD386E-A950-42B4-BE37-FB5DBB613A15}" srcOrd="1" destOrd="0" presId="urn:microsoft.com/office/officeart/2005/8/layout/hierarchy2"/>
    <dgm:cxn modelId="{5881AA3D-7064-4B16-9E0C-C555E5D3FDBB}" type="presParOf" srcId="{55BD386E-A950-42B4-BE37-FB5DBB613A15}" destId="{0BB5CD93-9A42-4B7F-B8C9-6092A85BC29E}" srcOrd="0" destOrd="0" presId="urn:microsoft.com/office/officeart/2005/8/layout/hierarchy2"/>
    <dgm:cxn modelId="{C5CC1BEA-DD28-4873-B5B5-FA4A97603673}" type="presParOf" srcId="{0BB5CD93-9A42-4B7F-B8C9-6092A85BC29E}" destId="{41C9A47D-30AA-4460-A649-90B4338AF7F1}" srcOrd="0" destOrd="0" presId="urn:microsoft.com/office/officeart/2005/8/layout/hierarchy2"/>
    <dgm:cxn modelId="{AB6DA670-05DF-4666-8C7D-CA9065F5648F}" type="presParOf" srcId="{55BD386E-A950-42B4-BE37-FB5DBB613A15}" destId="{D0A0B2DB-FF10-49F2-8711-5DC95D2B636A}" srcOrd="1" destOrd="0" presId="urn:microsoft.com/office/officeart/2005/8/layout/hierarchy2"/>
    <dgm:cxn modelId="{018678FC-0D35-4563-9426-9D474FA0557C}" type="presParOf" srcId="{D0A0B2DB-FF10-49F2-8711-5DC95D2B636A}" destId="{B5B5A6D0-566D-437D-8FD4-8200301A9F6E}" srcOrd="0" destOrd="0" presId="urn:microsoft.com/office/officeart/2005/8/layout/hierarchy2"/>
    <dgm:cxn modelId="{2D4DBD41-BF67-47B9-A779-837B3A659A1E}" type="presParOf" srcId="{D0A0B2DB-FF10-49F2-8711-5DC95D2B636A}" destId="{7D8A4A3E-8693-4700-BC98-CF1D4BF045C5}" srcOrd="1" destOrd="0" presId="urn:microsoft.com/office/officeart/2005/8/layout/hierarchy2"/>
    <dgm:cxn modelId="{35AE9C25-7930-4B5C-8111-8A14D1D059E8}" type="presParOf" srcId="{55BD386E-A950-42B4-BE37-FB5DBB613A15}" destId="{6D9FCF23-118A-4EE1-AD71-07CFB3E66493}" srcOrd="2" destOrd="0" presId="urn:microsoft.com/office/officeart/2005/8/layout/hierarchy2"/>
    <dgm:cxn modelId="{1D2B4AA0-DE7A-45CB-A970-E48C573D1F23}" type="presParOf" srcId="{6D9FCF23-118A-4EE1-AD71-07CFB3E66493}" destId="{9F55DC6F-2A9A-4BA3-902F-5D077234EF05}" srcOrd="0" destOrd="0" presId="urn:microsoft.com/office/officeart/2005/8/layout/hierarchy2"/>
    <dgm:cxn modelId="{82F8DAE4-1CC4-4719-BC05-8CDC908CF025}" type="presParOf" srcId="{55BD386E-A950-42B4-BE37-FB5DBB613A15}" destId="{7A0E3B18-4097-4183-AFA7-A06B4B1B48DE}" srcOrd="3" destOrd="0" presId="urn:microsoft.com/office/officeart/2005/8/layout/hierarchy2"/>
    <dgm:cxn modelId="{993F2D9A-5FD8-4418-A624-9279686AA35F}" type="presParOf" srcId="{7A0E3B18-4097-4183-AFA7-A06B4B1B48DE}" destId="{F3389DF5-4E0C-4C53-9353-4286C4B9AEF5}" srcOrd="0" destOrd="0" presId="urn:microsoft.com/office/officeart/2005/8/layout/hierarchy2"/>
    <dgm:cxn modelId="{EBDDFAAA-6283-4F5E-8990-FED195D7060E}" type="presParOf" srcId="{7A0E3B18-4097-4183-AFA7-A06B4B1B48DE}" destId="{3BA2F116-A3FB-4040-A66C-B6C9994B0889}" srcOrd="1" destOrd="0" presId="urn:microsoft.com/office/officeart/2005/8/layout/hierarchy2"/>
    <dgm:cxn modelId="{93EE50C4-661F-4F70-B9B0-FA705EF42153}" type="presParOf" srcId="{55BD386E-A950-42B4-BE37-FB5DBB613A15}" destId="{EECABD7B-C656-4570-B27D-5A3E2D7803B9}" srcOrd="4" destOrd="0" presId="urn:microsoft.com/office/officeart/2005/8/layout/hierarchy2"/>
    <dgm:cxn modelId="{2D46D782-82AF-410B-BADF-9D602AE08D49}" type="presParOf" srcId="{EECABD7B-C656-4570-B27D-5A3E2D7803B9}" destId="{3FC06160-2EE2-4742-AC42-D3B69367D840}" srcOrd="0" destOrd="0" presId="urn:microsoft.com/office/officeart/2005/8/layout/hierarchy2"/>
    <dgm:cxn modelId="{51149E0F-7C2D-4884-B0F0-578E270C98DF}" type="presParOf" srcId="{55BD386E-A950-42B4-BE37-FB5DBB613A15}" destId="{CAA30934-2A64-43DA-8FA8-51EF42145626}" srcOrd="5" destOrd="0" presId="urn:microsoft.com/office/officeart/2005/8/layout/hierarchy2"/>
    <dgm:cxn modelId="{4FE7B9DC-885A-4309-BB59-D7494BFD6F32}" type="presParOf" srcId="{CAA30934-2A64-43DA-8FA8-51EF42145626}" destId="{04E8F6E2-4132-4910-A8E4-845845A4D32D}" srcOrd="0" destOrd="0" presId="urn:microsoft.com/office/officeart/2005/8/layout/hierarchy2"/>
    <dgm:cxn modelId="{DF9528D9-2D2F-4D17-8187-A1D5EF7F0E94}" type="presParOf" srcId="{CAA30934-2A64-43DA-8FA8-51EF42145626}" destId="{BC79E7F4-963E-49F5-9C14-1EC67114B6EF}" srcOrd="1" destOrd="0" presId="urn:microsoft.com/office/officeart/2005/8/layout/hierarchy2"/>
    <dgm:cxn modelId="{5D28D293-0FB0-49A1-9755-B6ACD5841FA7}" type="presParOf" srcId="{55BD386E-A950-42B4-BE37-FB5DBB613A15}" destId="{596D0AFF-DA4E-4D69-89E8-371E375208F3}" srcOrd="6" destOrd="0" presId="urn:microsoft.com/office/officeart/2005/8/layout/hierarchy2"/>
    <dgm:cxn modelId="{F9D1B1FE-CA53-4F58-A840-1E55BB4567BD}" type="presParOf" srcId="{596D0AFF-DA4E-4D69-89E8-371E375208F3}" destId="{62A50494-5366-42F1-952E-09DE03403B15}" srcOrd="0" destOrd="0" presId="urn:microsoft.com/office/officeart/2005/8/layout/hierarchy2"/>
    <dgm:cxn modelId="{AC316E1C-1AFA-429D-8458-5B0869814360}" type="presParOf" srcId="{55BD386E-A950-42B4-BE37-FB5DBB613A15}" destId="{75BF587F-80AE-4897-8BFC-A1F13BC64691}" srcOrd="7" destOrd="0" presId="urn:microsoft.com/office/officeart/2005/8/layout/hierarchy2"/>
    <dgm:cxn modelId="{DE84D041-02DC-4189-B812-5A04F0082F2D}" type="presParOf" srcId="{75BF587F-80AE-4897-8BFC-A1F13BC64691}" destId="{4DFEC8D1-6D25-494B-BA4A-DDA9FA720762}" srcOrd="0" destOrd="0" presId="urn:microsoft.com/office/officeart/2005/8/layout/hierarchy2"/>
    <dgm:cxn modelId="{C23457F6-7DA5-4BC0-924B-A2C3E27F430A}" type="presParOf" srcId="{75BF587F-80AE-4897-8BFC-A1F13BC64691}" destId="{9DA7ABF9-58E9-4F19-82AC-9B16DCAC17DC}" srcOrd="1" destOrd="0" presId="urn:microsoft.com/office/officeart/2005/8/layout/hierarchy2"/>
    <dgm:cxn modelId="{0C66F593-CEF1-42BE-81E3-3444438D8FDB}" type="presParOf" srcId="{55BD386E-A950-42B4-BE37-FB5DBB613A15}" destId="{45A08593-1398-44D4-82C7-A82724FB74FB}" srcOrd="8" destOrd="0" presId="urn:microsoft.com/office/officeart/2005/8/layout/hierarchy2"/>
    <dgm:cxn modelId="{1533CCDF-B98F-4CB6-A895-6BBC31EEC3C9}" type="presParOf" srcId="{45A08593-1398-44D4-82C7-A82724FB74FB}" destId="{1388B8AB-2606-45B6-8C69-BD84DFD214AF}" srcOrd="0" destOrd="0" presId="urn:microsoft.com/office/officeart/2005/8/layout/hierarchy2"/>
    <dgm:cxn modelId="{C70129DF-B1DD-483F-AA2D-9A339CF170DD}" type="presParOf" srcId="{55BD386E-A950-42B4-BE37-FB5DBB613A15}" destId="{3E253ED7-2035-435F-8775-93B9C92B2B02}" srcOrd="9" destOrd="0" presId="urn:microsoft.com/office/officeart/2005/8/layout/hierarchy2"/>
    <dgm:cxn modelId="{266D8D23-B69E-4DD7-866F-07E239A45EE0}" type="presParOf" srcId="{3E253ED7-2035-435F-8775-93B9C92B2B02}" destId="{F7EC18E2-5389-423F-80E5-B97F9C0E7E9D}" srcOrd="0" destOrd="0" presId="urn:microsoft.com/office/officeart/2005/8/layout/hierarchy2"/>
    <dgm:cxn modelId="{D9DB1DC7-08C4-4646-941F-1F0DC7D90AFE}" type="presParOf" srcId="{3E253ED7-2035-435F-8775-93B9C92B2B02}" destId="{5E8541D1-72F0-45C8-B021-EF866EF054DE}" srcOrd="1" destOrd="0" presId="urn:microsoft.com/office/officeart/2005/8/layout/hierarchy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BFA7B7-6930-4A3B-8EAF-ED40A997021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O"/>
        </a:p>
      </dgm:t>
    </dgm:pt>
    <dgm:pt modelId="{08DE0A2A-0FDF-4891-9C2B-D62F8401BE46}">
      <dgm:prSet/>
      <dgm:spPr/>
      <dgm:t>
        <a:bodyPr/>
        <a:lstStyle/>
        <a:p>
          <a:pPr algn="ctr"/>
          <a:r>
            <a:rPr lang="es-CO" b="0" i="0" dirty="0"/>
            <a:t>NoSQL</a:t>
          </a:r>
          <a:endParaRPr lang="es-CO" dirty="0"/>
        </a:p>
      </dgm:t>
    </dgm:pt>
    <dgm:pt modelId="{715289CE-79DE-41AE-AB8C-1C1EC985B90B}" type="parTrans" cxnId="{28B829E4-E7B3-496A-88BA-8637EBBE192D}">
      <dgm:prSet/>
      <dgm:spPr/>
      <dgm:t>
        <a:bodyPr/>
        <a:lstStyle/>
        <a:p>
          <a:endParaRPr lang="es-CO"/>
        </a:p>
      </dgm:t>
    </dgm:pt>
    <dgm:pt modelId="{75DB0F9C-F74C-43E4-8906-658B6300866A}" type="sibTrans" cxnId="{28B829E4-E7B3-496A-88BA-8637EBBE192D}">
      <dgm:prSet/>
      <dgm:spPr/>
      <dgm:t>
        <a:bodyPr/>
        <a:lstStyle/>
        <a:p>
          <a:endParaRPr lang="es-CO"/>
        </a:p>
      </dgm:t>
    </dgm:pt>
    <dgm:pt modelId="{7D5C2A21-7AE8-426B-BD97-D6D8DB7FF5AE}" type="pres">
      <dgm:prSet presAssocID="{BFBFA7B7-6930-4A3B-8EAF-ED40A9970218}" presName="linear" presStyleCnt="0">
        <dgm:presLayoutVars>
          <dgm:animLvl val="lvl"/>
          <dgm:resizeHandles val="exact"/>
        </dgm:presLayoutVars>
      </dgm:prSet>
      <dgm:spPr/>
    </dgm:pt>
    <dgm:pt modelId="{85EC115B-ED7E-4F2B-A8DD-B5FFD62B2569}" type="pres">
      <dgm:prSet presAssocID="{08DE0A2A-0FDF-4891-9C2B-D62F8401BE46}" presName="parentText" presStyleLbl="node1" presStyleIdx="0" presStyleCnt="1" custLinFactNeighborX="46524" custLinFactNeighborY="48905">
        <dgm:presLayoutVars>
          <dgm:chMax val="0"/>
          <dgm:bulletEnabled val="1"/>
        </dgm:presLayoutVars>
      </dgm:prSet>
      <dgm:spPr/>
    </dgm:pt>
  </dgm:ptLst>
  <dgm:cxnLst>
    <dgm:cxn modelId="{BA37FC44-9628-4BEA-BA12-C6852AB1BC8B}" type="presOf" srcId="{BFBFA7B7-6930-4A3B-8EAF-ED40A9970218}" destId="{7D5C2A21-7AE8-426B-BD97-D6D8DB7FF5AE}" srcOrd="0" destOrd="0" presId="urn:microsoft.com/office/officeart/2005/8/layout/vList2"/>
    <dgm:cxn modelId="{34192081-A323-422D-83D6-575EACAEB318}" type="presOf" srcId="{08DE0A2A-0FDF-4891-9C2B-D62F8401BE46}" destId="{85EC115B-ED7E-4F2B-A8DD-B5FFD62B2569}" srcOrd="0" destOrd="0" presId="urn:microsoft.com/office/officeart/2005/8/layout/vList2"/>
    <dgm:cxn modelId="{28B829E4-E7B3-496A-88BA-8637EBBE192D}" srcId="{BFBFA7B7-6930-4A3B-8EAF-ED40A9970218}" destId="{08DE0A2A-0FDF-4891-9C2B-D62F8401BE46}" srcOrd="0" destOrd="0" parTransId="{715289CE-79DE-41AE-AB8C-1C1EC985B90B}" sibTransId="{75DB0F9C-F74C-43E4-8906-658B6300866A}"/>
    <dgm:cxn modelId="{AFF834EA-C344-4DC9-B226-F7AECB10354D}" type="presParOf" srcId="{7D5C2A21-7AE8-426B-BD97-D6D8DB7FF5AE}" destId="{85EC115B-ED7E-4F2B-A8DD-B5FFD62B2569}"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3F7838-48D7-49CE-AD6A-188ED3F5A5D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O"/>
        </a:p>
      </dgm:t>
    </dgm:pt>
    <dgm:pt modelId="{6EB03A24-D10F-4305-9018-BC2773FAC204}">
      <dgm:prSet/>
      <dgm:spPr/>
      <dgm:t>
        <a:bodyPr/>
        <a:lstStyle/>
        <a:p>
          <a:r>
            <a:rPr lang="es-CO" b="1" i="0" dirty="0"/>
            <a:t>¿Por qué son tan rápidas?</a:t>
          </a:r>
          <a:endParaRPr lang="es-CO" dirty="0"/>
        </a:p>
      </dgm:t>
    </dgm:pt>
    <dgm:pt modelId="{DB3037D5-3EB7-41A6-8020-9537AEB0FC31}" type="parTrans" cxnId="{075C0768-407A-4D72-9CD5-1802C7F25132}">
      <dgm:prSet/>
      <dgm:spPr/>
      <dgm:t>
        <a:bodyPr/>
        <a:lstStyle/>
        <a:p>
          <a:endParaRPr lang="es-CO"/>
        </a:p>
      </dgm:t>
    </dgm:pt>
    <dgm:pt modelId="{BC32D0DB-6FD8-435A-8776-6AF9EAA8CD82}" type="sibTrans" cxnId="{075C0768-407A-4D72-9CD5-1802C7F25132}">
      <dgm:prSet/>
      <dgm:spPr/>
      <dgm:t>
        <a:bodyPr/>
        <a:lstStyle/>
        <a:p>
          <a:endParaRPr lang="es-CO"/>
        </a:p>
      </dgm:t>
    </dgm:pt>
    <dgm:pt modelId="{8611611F-A703-49A6-8096-25FDF5531B44}">
      <dgm:prSet custT="1"/>
      <dgm:spPr/>
      <dgm:t>
        <a:bodyPr/>
        <a:lstStyle/>
        <a:p>
          <a:r>
            <a:rPr lang="es-CO" sz="2400" b="0" i="0" dirty="0"/>
            <a:t>Acceso directo por clave</a:t>
          </a:r>
          <a:endParaRPr lang="es-CO" sz="2400" dirty="0"/>
        </a:p>
      </dgm:t>
    </dgm:pt>
    <dgm:pt modelId="{055534FE-2ACC-40A8-A8D6-5D3EA3F415F4}" type="parTrans" cxnId="{F82ADF20-CEB5-40DE-8AF9-C201D3D21DAB}">
      <dgm:prSet/>
      <dgm:spPr/>
      <dgm:t>
        <a:bodyPr/>
        <a:lstStyle/>
        <a:p>
          <a:endParaRPr lang="es-CO"/>
        </a:p>
      </dgm:t>
    </dgm:pt>
    <dgm:pt modelId="{0FC7FA60-FAC8-42E3-B010-5FF2A1AF4F42}" type="sibTrans" cxnId="{F82ADF20-CEB5-40DE-8AF9-C201D3D21DAB}">
      <dgm:prSet/>
      <dgm:spPr/>
      <dgm:t>
        <a:bodyPr/>
        <a:lstStyle/>
        <a:p>
          <a:endParaRPr lang="es-CO"/>
        </a:p>
      </dgm:t>
    </dgm:pt>
    <dgm:pt modelId="{5BDD6647-CA67-499F-9755-53EEE5F0DB4F}">
      <dgm:prSet custT="1"/>
      <dgm:spPr/>
      <dgm:t>
        <a:bodyPr/>
        <a:lstStyle/>
        <a:p>
          <a:r>
            <a:rPr lang="es-CO" sz="2400" b="0" i="0" dirty="0"/>
            <a:t>Estructuras internas optimizadas</a:t>
          </a:r>
          <a:endParaRPr lang="es-CO" sz="2400" dirty="0"/>
        </a:p>
      </dgm:t>
    </dgm:pt>
    <dgm:pt modelId="{3BBA7B62-5C0F-40E4-A6A6-9A11A4221C07}" type="parTrans" cxnId="{6A519D0E-8F21-4D59-B0CE-D94D11BC19DC}">
      <dgm:prSet/>
      <dgm:spPr/>
      <dgm:t>
        <a:bodyPr/>
        <a:lstStyle/>
        <a:p>
          <a:endParaRPr lang="es-CO"/>
        </a:p>
      </dgm:t>
    </dgm:pt>
    <dgm:pt modelId="{0D0A9030-8400-4D55-B26F-38B1814B43D0}" type="sibTrans" cxnId="{6A519D0E-8F21-4D59-B0CE-D94D11BC19DC}">
      <dgm:prSet/>
      <dgm:spPr/>
      <dgm:t>
        <a:bodyPr/>
        <a:lstStyle/>
        <a:p>
          <a:endParaRPr lang="es-CO"/>
        </a:p>
      </dgm:t>
    </dgm:pt>
    <dgm:pt modelId="{A550388E-8C70-4790-A8A3-AA4BBAB6E7A6}">
      <dgm:prSet custT="1"/>
      <dgm:spPr/>
      <dgm:t>
        <a:bodyPr/>
        <a:lstStyle/>
        <a:p>
          <a:r>
            <a:rPr lang="es-CO" sz="2400" b="0" i="0" dirty="0"/>
            <a:t>Muy buenas para trabajar en memoria (según el motor)</a:t>
          </a:r>
          <a:endParaRPr lang="es-CO" sz="2400" dirty="0"/>
        </a:p>
      </dgm:t>
    </dgm:pt>
    <dgm:pt modelId="{9FDF5520-9986-4359-BAE0-47146E66735D}" type="parTrans" cxnId="{623F1914-BABC-4A4B-9B1F-77C76B1CBAD8}">
      <dgm:prSet/>
      <dgm:spPr/>
      <dgm:t>
        <a:bodyPr/>
        <a:lstStyle/>
        <a:p>
          <a:endParaRPr lang="es-CO"/>
        </a:p>
      </dgm:t>
    </dgm:pt>
    <dgm:pt modelId="{E4725E4E-F38B-4E46-B128-FCB5329B9296}" type="sibTrans" cxnId="{623F1914-BABC-4A4B-9B1F-77C76B1CBAD8}">
      <dgm:prSet/>
      <dgm:spPr/>
      <dgm:t>
        <a:bodyPr/>
        <a:lstStyle/>
        <a:p>
          <a:endParaRPr lang="es-CO"/>
        </a:p>
      </dgm:t>
    </dgm:pt>
    <dgm:pt modelId="{BEA83CF7-73FC-42AB-A7C2-54F5F140927E}">
      <dgm:prSet custT="1"/>
      <dgm:spPr/>
      <dgm:t>
        <a:bodyPr/>
        <a:lstStyle/>
        <a:p>
          <a:r>
            <a:rPr lang="es-CO" sz="2400" b="0" i="0" dirty="0"/>
            <a:t>Escalan bien horizontalmente</a:t>
          </a:r>
          <a:endParaRPr lang="es-CO" sz="2400" dirty="0"/>
        </a:p>
      </dgm:t>
    </dgm:pt>
    <dgm:pt modelId="{652F2DF8-0114-4288-8BD7-0D4C11A61103}" type="parTrans" cxnId="{4B81E118-A305-4501-BDBE-72B81086F83B}">
      <dgm:prSet/>
      <dgm:spPr/>
      <dgm:t>
        <a:bodyPr/>
        <a:lstStyle/>
        <a:p>
          <a:endParaRPr lang="es-CO"/>
        </a:p>
      </dgm:t>
    </dgm:pt>
    <dgm:pt modelId="{5E6D6E8D-0AA4-4705-ACA8-D34DB17FD5F7}" type="sibTrans" cxnId="{4B81E118-A305-4501-BDBE-72B81086F83B}">
      <dgm:prSet/>
      <dgm:spPr/>
      <dgm:t>
        <a:bodyPr/>
        <a:lstStyle/>
        <a:p>
          <a:endParaRPr lang="es-CO"/>
        </a:p>
      </dgm:t>
    </dgm:pt>
    <dgm:pt modelId="{AD5A3E96-D5FA-4FF8-8228-02F34D963019}" type="pres">
      <dgm:prSet presAssocID="{E23F7838-48D7-49CE-AD6A-188ED3F5A5D3}" presName="linear" presStyleCnt="0">
        <dgm:presLayoutVars>
          <dgm:animLvl val="lvl"/>
          <dgm:resizeHandles val="exact"/>
        </dgm:presLayoutVars>
      </dgm:prSet>
      <dgm:spPr/>
    </dgm:pt>
    <dgm:pt modelId="{DED128AD-9A1E-4DDE-9665-8FD801359EC6}" type="pres">
      <dgm:prSet presAssocID="{6EB03A24-D10F-4305-9018-BC2773FAC204}" presName="parentText" presStyleLbl="node1" presStyleIdx="0" presStyleCnt="1">
        <dgm:presLayoutVars>
          <dgm:chMax val="0"/>
          <dgm:bulletEnabled val="1"/>
        </dgm:presLayoutVars>
      </dgm:prSet>
      <dgm:spPr/>
    </dgm:pt>
    <dgm:pt modelId="{68701405-2C4B-4E34-8AD4-656BD4578A02}" type="pres">
      <dgm:prSet presAssocID="{6EB03A24-D10F-4305-9018-BC2773FAC204}" presName="childText" presStyleLbl="revTx" presStyleIdx="0" presStyleCnt="1">
        <dgm:presLayoutVars>
          <dgm:bulletEnabled val="1"/>
        </dgm:presLayoutVars>
      </dgm:prSet>
      <dgm:spPr/>
    </dgm:pt>
  </dgm:ptLst>
  <dgm:cxnLst>
    <dgm:cxn modelId="{6A519D0E-8F21-4D59-B0CE-D94D11BC19DC}" srcId="{6EB03A24-D10F-4305-9018-BC2773FAC204}" destId="{5BDD6647-CA67-499F-9755-53EEE5F0DB4F}" srcOrd="1" destOrd="0" parTransId="{3BBA7B62-5C0F-40E4-A6A6-9A11A4221C07}" sibTransId="{0D0A9030-8400-4D55-B26F-38B1814B43D0}"/>
    <dgm:cxn modelId="{623F1914-BABC-4A4B-9B1F-77C76B1CBAD8}" srcId="{6EB03A24-D10F-4305-9018-BC2773FAC204}" destId="{A550388E-8C70-4790-A8A3-AA4BBAB6E7A6}" srcOrd="2" destOrd="0" parTransId="{9FDF5520-9986-4359-BAE0-47146E66735D}" sibTransId="{E4725E4E-F38B-4E46-B128-FCB5329B9296}"/>
    <dgm:cxn modelId="{4B81E118-A305-4501-BDBE-72B81086F83B}" srcId="{6EB03A24-D10F-4305-9018-BC2773FAC204}" destId="{BEA83CF7-73FC-42AB-A7C2-54F5F140927E}" srcOrd="3" destOrd="0" parTransId="{652F2DF8-0114-4288-8BD7-0D4C11A61103}" sibTransId="{5E6D6E8D-0AA4-4705-ACA8-D34DB17FD5F7}"/>
    <dgm:cxn modelId="{F82ADF20-CEB5-40DE-8AF9-C201D3D21DAB}" srcId="{6EB03A24-D10F-4305-9018-BC2773FAC204}" destId="{8611611F-A703-49A6-8096-25FDF5531B44}" srcOrd="0" destOrd="0" parTransId="{055534FE-2ACC-40A8-A8D6-5D3EA3F415F4}" sibTransId="{0FC7FA60-FAC8-42E3-B010-5FF2A1AF4F42}"/>
    <dgm:cxn modelId="{075C0768-407A-4D72-9CD5-1802C7F25132}" srcId="{E23F7838-48D7-49CE-AD6A-188ED3F5A5D3}" destId="{6EB03A24-D10F-4305-9018-BC2773FAC204}" srcOrd="0" destOrd="0" parTransId="{DB3037D5-3EB7-41A6-8020-9537AEB0FC31}" sibTransId="{BC32D0DB-6FD8-435A-8776-6AF9EAA8CD82}"/>
    <dgm:cxn modelId="{16E50FB9-CB23-4817-ABA1-2258793C4362}" type="presOf" srcId="{6EB03A24-D10F-4305-9018-BC2773FAC204}" destId="{DED128AD-9A1E-4DDE-9665-8FD801359EC6}" srcOrd="0" destOrd="0" presId="urn:microsoft.com/office/officeart/2005/8/layout/vList2"/>
    <dgm:cxn modelId="{D4A1C6C4-3561-4611-8B1D-502792D2AE7C}" type="presOf" srcId="{BEA83CF7-73FC-42AB-A7C2-54F5F140927E}" destId="{68701405-2C4B-4E34-8AD4-656BD4578A02}" srcOrd="0" destOrd="3" presId="urn:microsoft.com/office/officeart/2005/8/layout/vList2"/>
    <dgm:cxn modelId="{A5E378E7-5A2A-47C1-8135-0BDBC1100486}" type="presOf" srcId="{5BDD6647-CA67-499F-9755-53EEE5F0DB4F}" destId="{68701405-2C4B-4E34-8AD4-656BD4578A02}" srcOrd="0" destOrd="1" presId="urn:microsoft.com/office/officeart/2005/8/layout/vList2"/>
    <dgm:cxn modelId="{083DA6E8-4748-4EDF-AAFB-F954CAC252CE}" type="presOf" srcId="{E23F7838-48D7-49CE-AD6A-188ED3F5A5D3}" destId="{AD5A3E96-D5FA-4FF8-8228-02F34D963019}" srcOrd="0" destOrd="0" presId="urn:microsoft.com/office/officeart/2005/8/layout/vList2"/>
    <dgm:cxn modelId="{A15917E9-2B48-4E4F-B05C-D1749A529237}" type="presOf" srcId="{8611611F-A703-49A6-8096-25FDF5531B44}" destId="{68701405-2C4B-4E34-8AD4-656BD4578A02}" srcOrd="0" destOrd="0" presId="urn:microsoft.com/office/officeart/2005/8/layout/vList2"/>
    <dgm:cxn modelId="{6BC74BEC-706A-4AF8-B890-D378CD3689E7}" type="presOf" srcId="{A550388E-8C70-4790-A8A3-AA4BBAB6E7A6}" destId="{68701405-2C4B-4E34-8AD4-656BD4578A02}" srcOrd="0" destOrd="2" presId="urn:microsoft.com/office/officeart/2005/8/layout/vList2"/>
    <dgm:cxn modelId="{EED3B93E-C715-4B18-BE33-BE553ABD58BE}" type="presParOf" srcId="{AD5A3E96-D5FA-4FF8-8228-02F34D963019}" destId="{DED128AD-9A1E-4DDE-9665-8FD801359EC6}" srcOrd="0" destOrd="0" presId="urn:microsoft.com/office/officeart/2005/8/layout/vList2"/>
    <dgm:cxn modelId="{E2EA5BCC-7051-4FC6-B357-39F10CA35E54}" type="presParOf" srcId="{AD5A3E96-D5FA-4FF8-8228-02F34D963019}" destId="{68701405-2C4B-4E34-8AD4-656BD4578A02}"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0BBBB9-0CC7-475E-B3A2-32677E82CB2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O"/>
        </a:p>
      </dgm:t>
    </dgm:pt>
    <dgm:pt modelId="{22D721FB-1BA0-47CA-BD59-D5D239DC89F7}">
      <dgm:prSet/>
      <dgm:spPr/>
      <dgm:t>
        <a:bodyPr/>
        <a:lstStyle/>
        <a:p>
          <a:r>
            <a:rPr lang="es-CO" b="1" i="0"/>
            <a:t>Casos de uso ideales</a:t>
          </a:r>
          <a:endParaRPr lang="es-CO"/>
        </a:p>
      </dgm:t>
    </dgm:pt>
    <dgm:pt modelId="{73E6C97D-6F6F-4277-A0EA-16A802A9B673}" type="parTrans" cxnId="{15AD8D6D-2926-4B63-A0CE-A5BBB1D4E379}">
      <dgm:prSet/>
      <dgm:spPr/>
      <dgm:t>
        <a:bodyPr/>
        <a:lstStyle/>
        <a:p>
          <a:endParaRPr lang="es-CO"/>
        </a:p>
      </dgm:t>
    </dgm:pt>
    <dgm:pt modelId="{303E6106-1EC0-4058-A2D5-2007586E961F}" type="sibTrans" cxnId="{15AD8D6D-2926-4B63-A0CE-A5BBB1D4E379}">
      <dgm:prSet/>
      <dgm:spPr/>
      <dgm:t>
        <a:bodyPr/>
        <a:lstStyle/>
        <a:p>
          <a:endParaRPr lang="es-CO"/>
        </a:p>
      </dgm:t>
    </dgm:pt>
    <dgm:pt modelId="{56ABCFEB-906A-4267-B613-AD04BDBE2DDC}">
      <dgm:prSet/>
      <dgm:spPr/>
      <dgm:t>
        <a:bodyPr/>
        <a:lstStyle/>
        <a:p>
          <a:r>
            <a:rPr lang="es-CO" b="1" i="0" dirty="0"/>
            <a:t>Cachés</a:t>
          </a:r>
          <a:endParaRPr lang="es-CO" dirty="0"/>
        </a:p>
      </dgm:t>
    </dgm:pt>
    <dgm:pt modelId="{17C866D3-E666-4F79-9085-1EB7D3E09D73}" type="parTrans" cxnId="{8EF40110-5323-4354-B6D6-B489BA63393B}">
      <dgm:prSet/>
      <dgm:spPr/>
      <dgm:t>
        <a:bodyPr/>
        <a:lstStyle/>
        <a:p>
          <a:endParaRPr lang="es-CO"/>
        </a:p>
      </dgm:t>
    </dgm:pt>
    <dgm:pt modelId="{489C528A-5FB5-4814-B961-8B604B91A0A0}" type="sibTrans" cxnId="{8EF40110-5323-4354-B6D6-B489BA63393B}">
      <dgm:prSet/>
      <dgm:spPr/>
      <dgm:t>
        <a:bodyPr/>
        <a:lstStyle/>
        <a:p>
          <a:endParaRPr lang="es-CO"/>
        </a:p>
      </dgm:t>
    </dgm:pt>
    <dgm:pt modelId="{EBE1BADD-6689-4743-BEFE-C3921014EE61}">
      <dgm:prSet/>
      <dgm:spPr/>
      <dgm:t>
        <a:bodyPr/>
        <a:lstStyle/>
        <a:p>
          <a:r>
            <a:rPr lang="es-CO" b="1" i="0" dirty="0"/>
            <a:t>Sesiones de usuario</a:t>
          </a:r>
          <a:endParaRPr lang="es-CO" dirty="0"/>
        </a:p>
      </dgm:t>
    </dgm:pt>
    <dgm:pt modelId="{C80863DC-2EFE-4D7C-A4E0-B07A1F0DE1BF}" type="parTrans" cxnId="{849C54CE-B24A-4E47-BE14-425C81AEE0A8}">
      <dgm:prSet/>
      <dgm:spPr/>
      <dgm:t>
        <a:bodyPr/>
        <a:lstStyle/>
        <a:p>
          <a:endParaRPr lang="es-CO"/>
        </a:p>
      </dgm:t>
    </dgm:pt>
    <dgm:pt modelId="{AC2053D7-729E-44EE-AC6A-72E131AC4AD4}" type="sibTrans" cxnId="{849C54CE-B24A-4E47-BE14-425C81AEE0A8}">
      <dgm:prSet/>
      <dgm:spPr/>
      <dgm:t>
        <a:bodyPr/>
        <a:lstStyle/>
        <a:p>
          <a:endParaRPr lang="es-CO"/>
        </a:p>
      </dgm:t>
    </dgm:pt>
    <dgm:pt modelId="{D6F28DB0-0B85-445A-B799-7C9C8F5749DF}">
      <dgm:prSet/>
      <dgm:spPr/>
      <dgm:t>
        <a:bodyPr/>
        <a:lstStyle/>
        <a:p>
          <a:r>
            <a:rPr lang="es-CO" b="1" i="0"/>
            <a:t>Carritos de compra</a:t>
          </a:r>
          <a:endParaRPr lang="es-CO"/>
        </a:p>
      </dgm:t>
    </dgm:pt>
    <dgm:pt modelId="{2ECA111C-17AB-4C08-8368-0F6D6BD7B497}" type="parTrans" cxnId="{6D8CBD4A-8158-4665-B479-828BB2FB58E1}">
      <dgm:prSet/>
      <dgm:spPr/>
      <dgm:t>
        <a:bodyPr/>
        <a:lstStyle/>
        <a:p>
          <a:endParaRPr lang="es-CO"/>
        </a:p>
      </dgm:t>
    </dgm:pt>
    <dgm:pt modelId="{D9538505-A3B2-40A1-9A86-EC8058153092}" type="sibTrans" cxnId="{6D8CBD4A-8158-4665-B479-828BB2FB58E1}">
      <dgm:prSet/>
      <dgm:spPr/>
      <dgm:t>
        <a:bodyPr/>
        <a:lstStyle/>
        <a:p>
          <a:endParaRPr lang="es-CO"/>
        </a:p>
      </dgm:t>
    </dgm:pt>
    <dgm:pt modelId="{A19013D2-A077-48E8-9956-D26DD317E891}">
      <dgm:prSet/>
      <dgm:spPr/>
      <dgm:t>
        <a:bodyPr/>
        <a:lstStyle/>
        <a:p>
          <a:r>
            <a:rPr lang="es-CO" b="1" i="0" dirty="0" err="1"/>
            <a:t>Feature</a:t>
          </a:r>
          <a:r>
            <a:rPr lang="es-CO" b="1" i="0" dirty="0"/>
            <a:t> </a:t>
          </a:r>
          <a:r>
            <a:rPr lang="es-CO" b="1" i="0" dirty="0" err="1"/>
            <a:t>stores</a:t>
          </a:r>
          <a:r>
            <a:rPr lang="es-CO" b="1" i="0" dirty="0"/>
            <a:t> online</a:t>
          </a:r>
          <a:r>
            <a:rPr lang="es-CO" b="0" i="0" dirty="0"/>
            <a:t> (valores </a:t>
          </a:r>
          <a:r>
            <a:rPr lang="es-CO" b="0" i="0" dirty="0" err="1"/>
            <a:t>precalculados</a:t>
          </a:r>
          <a:r>
            <a:rPr lang="es-CO" b="0" i="0" dirty="0"/>
            <a:t>)</a:t>
          </a:r>
          <a:endParaRPr lang="es-CO" dirty="0"/>
        </a:p>
      </dgm:t>
    </dgm:pt>
    <dgm:pt modelId="{B78163E9-09C7-4006-A7FC-E0FAA453A124}" type="parTrans" cxnId="{62DE61F6-CB4B-4535-80A3-6A521EE7329C}">
      <dgm:prSet/>
      <dgm:spPr/>
      <dgm:t>
        <a:bodyPr/>
        <a:lstStyle/>
        <a:p>
          <a:endParaRPr lang="es-CO"/>
        </a:p>
      </dgm:t>
    </dgm:pt>
    <dgm:pt modelId="{4DEC3708-7C33-4009-AF6B-CE77B09A6077}" type="sibTrans" cxnId="{62DE61F6-CB4B-4535-80A3-6A521EE7329C}">
      <dgm:prSet/>
      <dgm:spPr/>
      <dgm:t>
        <a:bodyPr/>
        <a:lstStyle/>
        <a:p>
          <a:endParaRPr lang="es-CO"/>
        </a:p>
      </dgm:t>
    </dgm:pt>
    <dgm:pt modelId="{B33D98C3-347E-412C-AB11-F59A1732B951}">
      <dgm:prSet/>
      <dgm:spPr/>
      <dgm:t>
        <a:bodyPr/>
        <a:lstStyle/>
        <a:p>
          <a:r>
            <a:rPr lang="es-CO" b="1" i="0" dirty="0"/>
            <a:t>Contadores y métricas rápidas</a:t>
          </a:r>
          <a:endParaRPr lang="es-CO" dirty="0"/>
        </a:p>
      </dgm:t>
    </dgm:pt>
    <dgm:pt modelId="{3B19DD5E-7006-4871-A865-922B4A468386}" type="parTrans" cxnId="{B438DF81-27F0-415C-AE73-C9D9EDEDE3DE}">
      <dgm:prSet/>
      <dgm:spPr/>
      <dgm:t>
        <a:bodyPr/>
        <a:lstStyle/>
        <a:p>
          <a:endParaRPr lang="es-CO"/>
        </a:p>
      </dgm:t>
    </dgm:pt>
    <dgm:pt modelId="{56311927-43C7-41E9-B75E-9C7FE6783F05}" type="sibTrans" cxnId="{B438DF81-27F0-415C-AE73-C9D9EDEDE3DE}">
      <dgm:prSet/>
      <dgm:spPr/>
      <dgm:t>
        <a:bodyPr/>
        <a:lstStyle/>
        <a:p>
          <a:endParaRPr lang="es-CO"/>
        </a:p>
      </dgm:t>
    </dgm:pt>
    <dgm:pt modelId="{A0A2AE97-229E-46F8-A9E2-C9323C223F61}">
      <dgm:prSet/>
      <dgm:spPr/>
      <dgm:t>
        <a:bodyPr/>
        <a:lstStyle/>
        <a:p>
          <a:r>
            <a:rPr lang="es-CO" b="1" i="0" dirty="0"/>
            <a:t>Configuraciones y </a:t>
          </a:r>
          <a:r>
            <a:rPr lang="es-CO" b="1" i="0" dirty="0" err="1"/>
            <a:t>flags</a:t>
          </a:r>
          <a:r>
            <a:rPr lang="es-CO" b="1" i="0" dirty="0"/>
            <a:t> de aplicación</a:t>
          </a:r>
          <a:endParaRPr lang="es-CO" dirty="0"/>
        </a:p>
      </dgm:t>
    </dgm:pt>
    <dgm:pt modelId="{F0003E42-40B7-4F1B-B485-A77257103D30}" type="parTrans" cxnId="{922AFC62-6814-4F04-B8D5-F0B68D5E3F4C}">
      <dgm:prSet/>
      <dgm:spPr/>
      <dgm:t>
        <a:bodyPr/>
        <a:lstStyle/>
        <a:p>
          <a:endParaRPr lang="es-CO"/>
        </a:p>
      </dgm:t>
    </dgm:pt>
    <dgm:pt modelId="{915A972E-9B60-47D5-9B7D-915BF4DFA32C}" type="sibTrans" cxnId="{922AFC62-6814-4F04-B8D5-F0B68D5E3F4C}">
      <dgm:prSet/>
      <dgm:spPr/>
      <dgm:t>
        <a:bodyPr/>
        <a:lstStyle/>
        <a:p>
          <a:endParaRPr lang="es-CO"/>
        </a:p>
      </dgm:t>
    </dgm:pt>
    <dgm:pt modelId="{53143104-DC2A-4B01-BB99-D5A800503B54}" type="pres">
      <dgm:prSet presAssocID="{A60BBBB9-0CC7-475E-B3A2-32677E82CB2B}" presName="linear" presStyleCnt="0">
        <dgm:presLayoutVars>
          <dgm:animLvl val="lvl"/>
          <dgm:resizeHandles val="exact"/>
        </dgm:presLayoutVars>
      </dgm:prSet>
      <dgm:spPr/>
    </dgm:pt>
    <dgm:pt modelId="{FEAC95DA-5EBF-4535-A194-11ECB1F585DF}" type="pres">
      <dgm:prSet presAssocID="{22D721FB-1BA0-47CA-BD59-D5D239DC89F7}" presName="parentText" presStyleLbl="node1" presStyleIdx="0" presStyleCnt="1">
        <dgm:presLayoutVars>
          <dgm:chMax val="0"/>
          <dgm:bulletEnabled val="1"/>
        </dgm:presLayoutVars>
      </dgm:prSet>
      <dgm:spPr/>
    </dgm:pt>
    <dgm:pt modelId="{48C8685C-5B57-4533-927F-20DEFC1DCE86}" type="pres">
      <dgm:prSet presAssocID="{22D721FB-1BA0-47CA-BD59-D5D239DC89F7}" presName="childText" presStyleLbl="revTx" presStyleIdx="0" presStyleCnt="1">
        <dgm:presLayoutVars>
          <dgm:bulletEnabled val="1"/>
        </dgm:presLayoutVars>
      </dgm:prSet>
      <dgm:spPr/>
    </dgm:pt>
  </dgm:ptLst>
  <dgm:cxnLst>
    <dgm:cxn modelId="{916CD103-E5AF-4F1A-AC42-60307586A548}" type="presOf" srcId="{56ABCFEB-906A-4267-B613-AD04BDBE2DDC}" destId="{48C8685C-5B57-4533-927F-20DEFC1DCE86}" srcOrd="0" destOrd="0" presId="urn:microsoft.com/office/officeart/2005/8/layout/vList2"/>
    <dgm:cxn modelId="{F5C12A0D-8B7E-4699-9D62-E2A6D7B66E97}" type="presOf" srcId="{A60BBBB9-0CC7-475E-B3A2-32677E82CB2B}" destId="{53143104-DC2A-4B01-BB99-D5A800503B54}" srcOrd="0" destOrd="0" presId="urn:microsoft.com/office/officeart/2005/8/layout/vList2"/>
    <dgm:cxn modelId="{8EF40110-5323-4354-B6D6-B489BA63393B}" srcId="{22D721FB-1BA0-47CA-BD59-D5D239DC89F7}" destId="{56ABCFEB-906A-4267-B613-AD04BDBE2DDC}" srcOrd="0" destOrd="0" parTransId="{17C866D3-E666-4F79-9085-1EB7D3E09D73}" sibTransId="{489C528A-5FB5-4814-B961-8B604B91A0A0}"/>
    <dgm:cxn modelId="{922AFC62-6814-4F04-B8D5-F0B68D5E3F4C}" srcId="{22D721FB-1BA0-47CA-BD59-D5D239DC89F7}" destId="{A0A2AE97-229E-46F8-A9E2-C9323C223F61}" srcOrd="5" destOrd="0" parTransId="{F0003E42-40B7-4F1B-B485-A77257103D30}" sibTransId="{915A972E-9B60-47D5-9B7D-915BF4DFA32C}"/>
    <dgm:cxn modelId="{97DA0947-7EB8-455B-AFD0-98C76E125E73}" type="presOf" srcId="{22D721FB-1BA0-47CA-BD59-D5D239DC89F7}" destId="{FEAC95DA-5EBF-4535-A194-11ECB1F585DF}" srcOrd="0" destOrd="0" presId="urn:microsoft.com/office/officeart/2005/8/layout/vList2"/>
    <dgm:cxn modelId="{6D8CBD4A-8158-4665-B479-828BB2FB58E1}" srcId="{22D721FB-1BA0-47CA-BD59-D5D239DC89F7}" destId="{D6F28DB0-0B85-445A-B799-7C9C8F5749DF}" srcOrd="2" destOrd="0" parTransId="{2ECA111C-17AB-4C08-8368-0F6D6BD7B497}" sibTransId="{D9538505-A3B2-40A1-9A86-EC8058153092}"/>
    <dgm:cxn modelId="{15AD8D6D-2926-4B63-A0CE-A5BBB1D4E379}" srcId="{A60BBBB9-0CC7-475E-B3A2-32677E82CB2B}" destId="{22D721FB-1BA0-47CA-BD59-D5D239DC89F7}" srcOrd="0" destOrd="0" parTransId="{73E6C97D-6F6F-4277-A0EA-16A802A9B673}" sibTransId="{303E6106-1EC0-4058-A2D5-2007586E961F}"/>
    <dgm:cxn modelId="{B1AAE65A-407C-467B-BF1C-9560C43FB2AE}" type="presOf" srcId="{EBE1BADD-6689-4743-BEFE-C3921014EE61}" destId="{48C8685C-5B57-4533-927F-20DEFC1DCE86}" srcOrd="0" destOrd="1" presId="urn:microsoft.com/office/officeart/2005/8/layout/vList2"/>
    <dgm:cxn modelId="{B438DF81-27F0-415C-AE73-C9D9EDEDE3DE}" srcId="{22D721FB-1BA0-47CA-BD59-D5D239DC89F7}" destId="{B33D98C3-347E-412C-AB11-F59A1732B951}" srcOrd="4" destOrd="0" parTransId="{3B19DD5E-7006-4871-A865-922B4A468386}" sibTransId="{56311927-43C7-41E9-B75E-9C7FE6783F05}"/>
    <dgm:cxn modelId="{C8B21983-0554-47B4-9FFE-FE0EDFF6B323}" type="presOf" srcId="{A0A2AE97-229E-46F8-A9E2-C9323C223F61}" destId="{48C8685C-5B57-4533-927F-20DEFC1DCE86}" srcOrd="0" destOrd="5" presId="urn:microsoft.com/office/officeart/2005/8/layout/vList2"/>
    <dgm:cxn modelId="{C3C29395-3992-495A-838A-18237AD64240}" type="presOf" srcId="{D6F28DB0-0B85-445A-B799-7C9C8F5749DF}" destId="{48C8685C-5B57-4533-927F-20DEFC1DCE86}" srcOrd="0" destOrd="2" presId="urn:microsoft.com/office/officeart/2005/8/layout/vList2"/>
    <dgm:cxn modelId="{849C54CE-B24A-4E47-BE14-425C81AEE0A8}" srcId="{22D721FB-1BA0-47CA-BD59-D5D239DC89F7}" destId="{EBE1BADD-6689-4743-BEFE-C3921014EE61}" srcOrd="1" destOrd="0" parTransId="{C80863DC-2EFE-4D7C-A4E0-B07A1F0DE1BF}" sibTransId="{AC2053D7-729E-44EE-AC6A-72E131AC4AD4}"/>
    <dgm:cxn modelId="{B2E0C6ED-8EE5-4229-97E4-6B7BE4609920}" type="presOf" srcId="{B33D98C3-347E-412C-AB11-F59A1732B951}" destId="{48C8685C-5B57-4533-927F-20DEFC1DCE86}" srcOrd="0" destOrd="4" presId="urn:microsoft.com/office/officeart/2005/8/layout/vList2"/>
    <dgm:cxn modelId="{FB29EAF3-0F3E-46EF-8DB6-4BB704EAE26C}" type="presOf" srcId="{A19013D2-A077-48E8-9956-D26DD317E891}" destId="{48C8685C-5B57-4533-927F-20DEFC1DCE86}" srcOrd="0" destOrd="3" presId="urn:microsoft.com/office/officeart/2005/8/layout/vList2"/>
    <dgm:cxn modelId="{62DE61F6-CB4B-4535-80A3-6A521EE7329C}" srcId="{22D721FB-1BA0-47CA-BD59-D5D239DC89F7}" destId="{A19013D2-A077-48E8-9956-D26DD317E891}" srcOrd="3" destOrd="0" parTransId="{B78163E9-09C7-4006-A7FC-E0FAA453A124}" sibTransId="{4DEC3708-7C33-4009-AF6B-CE77B09A6077}"/>
    <dgm:cxn modelId="{6362A1E6-81B7-432A-B8E3-17CCB707D4B8}" type="presParOf" srcId="{53143104-DC2A-4B01-BB99-D5A800503B54}" destId="{FEAC95DA-5EBF-4535-A194-11ECB1F585DF}" srcOrd="0" destOrd="0" presId="urn:microsoft.com/office/officeart/2005/8/layout/vList2"/>
    <dgm:cxn modelId="{BF99466F-A4FB-4C2B-A22A-BC4567125E3D}" type="presParOf" srcId="{53143104-DC2A-4B01-BB99-D5A800503B54}" destId="{48C8685C-5B57-4533-927F-20DEFC1DCE86}" srcOrd="1"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F8A59C-7AF9-4C4C-9A8F-AE0D1DBD92CE}">
      <dsp:nvSpPr>
        <dsp:cNvPr id="0" name=""/>
        <dsp:cNvSpPr/>
      </dsp:nvSpPr>
      <dsp:spPr>
        <a:xfrm>
          <a:off x="4555821" y="1021842"/>
          <a:ext cx="8084535" cy="8084535"/>
        </a:xfrm>
        <a:prstGeom prst="blockArc">
          <a:avLst>
            <a:gd name="adj1" fmla="val 13114286"/>
            <a:gd name="adj2" fmla="val 16200000"/>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90D7F1-09E0-4D50-842E-EFA3B90F32B2}">
      <dsp:nvSpPr>
        <dsp:cNvPr id="0" name=""/>
        <dsp:cNvSpPr/>
      </dsp:nvSpPr>
      <dsp:spPr>
        <a:xfrm>
          <a:off x="4555821" y="1021842"/>
          <a:ext cx="8084535" cy="8084535"/>
        </a:xfrm>
        <a:prstGeom prst="blockArc">
          <a:avLst>
            <a:gd name="adj1" fmla="val 10028571"/>
            <a:gd name="adj2" fmla="val 13114286"/>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48080A-FE13-4745-BA9E-C7F34913DDA1}">
      <dsp:nvSpPr>
        <dsp:cNvPr id="0" name=""/>
        <dsp:cNvSpPr/>
      </dsp:nvSpPr>
      <dsp:spPr>
        <a:xfrm>
          <a:off x="4555821" y="1021842"/>
          <a:ext cx="8084535" cy="8084535"/>
        </a:xfrm>
        <a:prstGeom prst="blockArc">
          <a:avLst>
            <a:gd name="adj1" fmla="val 6942857"/>
            <a:gd name="adj2" fmla="val 10028571"/>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D487E3-8177-4C7A-8A65-C86B43FD20BB}">
      <dsp:nvSpPr>
        <dsp:cNvPr id="0" name=""/>
        <dsp:cNvSpPr/>
      </dsp:nvSpPr>
      <dsp:spPr>
        <a:xfrm>
          <a:off x="4555821" y="1021842"/>
          <a:ext cx="8084535" cy="8084535"/>
        </a:xfrm>
        <a:prstGeom prst="blockArc">
          <a:avLst>
            <a:gd name="adj1" fmla="val 3857143"/>
            <a:gd name="adj2" fmla="val 6942857"/>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9407CF-08C7-4A5E-BF83-FFF5F367063B}">
      <dsp:nvSpPr>
        <dsp:cNvPr id="0" name=""/>
        <dsp:cNvSpPr/>
      </dsp:nvSpPr>
      <dsp:spPr>
        <a:xfrm>
          <a:off x="4555821" y="1021842"/>
          <a:ext cx="8084535" cy="8084535"/>
        </a:xfrm>
        <a:prstGeom prst="blockArc">
          <a:avLst>
            <a:gd name="adj1" fmla="val 771429"/>
            <a:gd name="adj2" fmla="val 3857143"/>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5E283AB-6C64-42EE-A578-948DBD5A97FE}">
      <dsp:nvSpPr>
        <dsp:cNvPr id="0" name=""/>
        <dsp:cNvSpPr/>
      </dsp:nvSpPr>
      <dsp:spPr>
        <a:xfrm>
          <a:off x="4555821" y="1021842"/>
          <a:ext cx="8084535" cy="8084535"/>
        </a:xfrm>
        <a:prstGeom prst="blockArc">
          <a:avLst>
            <a:gd name="adj1" fmla="val 19285714"/>
            <a:gd name="adj2" fmla="val 771429"/>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025F80-29B2-497B-9645-EF3E185D1157}">
      <dsp:nvSpPr>
        <dsp:cNvPr id="0" name=""/>
        <dsp:cNvSpPr/>
      </dsp:nvSpPr>
      <dsp:spPr>
        <a:xfrm>
          <a:off x="4555821" y="1021842"/>
          <a:ext cx="8084535" cy="8084535"/>
        </a:xfrm>
        <a:prstGeom prst="blockArc">
          <a:avLst>
            <a:gd name="adj1" fmla="val 16200000"/>
            <a:gd name="adj2" fmla="val 19285714"/>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6EF370-9128-432F-A73F-A99A851DE691}">
      <dsp:nvSpPr>
        <dsp:cNvPr id="0" name=""/>
        <dsp:cNvSpPr/>
      </dsp:nvSpPr>
      <dsp:spPr>
        <a:xfrm>
          <a:off x="7027930" y="3493951"/>
          <a:ext cx="3140317" cy="31403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s-ES" sz="4300" b="0" i="0" kern="1200"/>
            <a:t>¿Por que NoSQL?</a:t>
          </a:r>
          <a:endParaRPr lang="es-CO" sz="4300" kern="1200"/>
        </a:p>
      </dsp:txBody>
      <dsp:txXfrm>
        <a:off x="7487819" y="3953840"/>
        <a:ext cx="2220539" cy="2220539"/>
      </dsp:txXfrm>
    </dsp:sp>
    <dsp:sp modelId="{1C6DAFDD-BFE8-41A5-A369-48D709A27B8A}">
      <dsp:nvSpPr>
        <dsp:cNvPr id="0" name=""/>
        <dsp:cNvSpPr/>
      </dsp:nvSpPr>
      <dsp:spPr>
        <a:xfrm>
          <a:off x="7498978" y="186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a:t>Fácil escalabilidad</a:t>
          </a:r>
          <a:endParaRPr lang="es-CO" sz="1800" kern="1200"/>
        </a:p>
      </dsp:txBody>
      <dsp:txXfrm>
        <a:off x="7820900" y="323789"/>
        <a:ext cx="1554378" cy="1554378"/>
      </dsp:txXfrm>
    </dsp:sp>
    <dsp:sp modelId="{458443AF-A114-4DF1-B832-64FF80205E72}">
      <dsp:nvSpPr>
        <dsp:cNvPr id="0" name=""/>
        <dsp:cNvSpPr/>
      </dsp:nvSpPr>
      <dsp:spPr>
        <a:xfrm>
          <a:off x="10597479" y="149402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dirty="0"/>
            <a:t>Maneja datos no estructurados, desordenados e impredecibles</a:t>
          </a:r>
          <a:endParaRPr lang="es-CO" sz="1800" kern="1200" dirty="0"/>
        </a:p>
      </dsp:txBody>
      <dsp:txXfrm>
        <a:off x="10919401" y="1815949"/>
        <a:ext cx="1554378" cy="1554378"/>
      </dsp:txXfrm>
    </dsp:sp>
    <dsp:sp modelId="{BCD32CA4-E18E-4CDE-97E1-2A8738E37A84}">
      <dsp:nvSpPr>
        <dsp:cNvPr id="0" name=""/>
        <dsp:cNvSpPr/>
      </dsp:nvSpPr>
      <dsp:spPr>
        <a:xfrm>
          <a:off x="11362746" y="4846879"/>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a:t>Alto rendimiento</a:t>
          </a:r>
          <a:endParaRPr lang="es-CO" sz="1800" kern="1200"/>
        </a:p>
      </dsp:txBody>
      <dsp:txXfrm>
        <a:off x="11684668" y="5168801"/>
        <a:ext cx="1554378" cy="1554378"/>
      </dsp:txXfrm>
    </dsp:sp>
    <dsp:sp modelId="{B0955A0D-199E-4C80-8E38-5C8990605766}">
      <dsp:nvSpPr>
        <dsp:cNvPr id="0" name=""/>
        <dsp:cNvSpPr/>
      </dsp:nvSpPr>
      <dsp:spPr>
        <a:xfrm>
          <a:off x="9218516" y="753565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a:t>Flexibilidad</a:t>
          </a:r>
          <a:endParaRPr lang="es-CO" sz="1800" kern="1200"/>
        </a:p>
      </dsp:txBody>
      <dsp:txXfrm>
        <a:off x="9540438" y="7857579"/>
        <a:ext cx="1554378" cy="1554378"/>
      </dsp:txXfrm>
    </dsp:sp>
    <dsp:sp modelId="{1318F900-8F7E-4EFD-8DFD-5DCDEBBFB355}">
      <dsp:nvSpPr>
        <dsp:cNvPr id="0" name=""/>
        <dsp:cNvSpPr/>
      </dsp:nvSpPr>
      <dsp:spPr>
        <a:xfrm>
          <a:off x="5779439" y="753565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a:t>Costo</a:t>
          </a:r>
          <a:endParaRPr lang="es-CO" sz="1800" kern="1200"/>
        </a:p>
      </dsp:txBody>
      <dsp:txXfrm>
        <a:off x="6101361" y="7857579"/>
        <a:ext cx="1554378" cy="1554378"/>
      </dsp:txXfrm>
    </dsp:sp>
    <dsp:sp modelId="{D8F035BB-B5AB-4D48-8D06-7AC6FF47D463}">
      <dsp:nvSpPr>
        <dsp:cNvPr id="0" name=""/>
        <dsp:cNvSpPr/>
      </dsp:nvSpPr>
      <dsp:spPr>
        <a:xfrm>
          <a:off x="3635210" y="4846879"/>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dirty="0"/>
            <a:t>Lenguaje de consulta enriquecido</a:t>
          </a:r>
          <a:endParaRPr lang="es-CO" sz="1800" kern="1200" dirty="0"/>
        </a:p>
      </dsp:txBody>
      <dsp:txXfrm>
        <a:off x="3957132" y="5168801"/>
        <a:ext cx="1554378" cy="1554378"/>
      </dsp:txXfrm>
    </dsp:sp>
    <dsp:sp modelId="{CB8A3046-0314-4E89-B9A7-2DF47DCD885C}">
      <dsp:nvSpPr>
        <dsp:cNvPr id="0" name=""/>
        <dsp:cNvSpPr/>
      </dsp:nvSpPr>
      <dsp:spPr>
        <a:xfrm>
          <a:off x="4400477" y="149402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a:t>Alta Disponibilidad</a:t>
          </a:r>
          <a:endParaRPr lang="es-CO" sz="1800" kern="1200"/>
        </a:p>
      </dsp:txBody>
      <dsp:txXfrm>
        <a:off x="4722399" y="1815949"/>
        <a:ext cx="1554378" cy="1554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BBCA0-1524-4A60-9C2E-9DC5955DCB24}">
      <dsp:nvSpPr>
        <dsp:cNvPr id="0" name=""/>
        <dsp:cNvSpPr/>
      </dsp:nvSpPr>
      <dsp:spPr>
        <a:xfrm>
          <a:off x="4080167" y="2826717"/>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NoSQL</a:t>
          </a:r>
          <a:endParaRPr lang="es-CO" sz="2100" kern="1200"/>
        </a:p>
      </dsp:txBody>
      <dsp:txXfrm>
        <a:off x="4116138" y="2862688"/>
        <a:ext cx="2384320" cy="1156189"/>
      </dsp:txXfrm>
    </dsp:sp>
    <dsp:sp modelId="{0BB5CD93-9A42-4B7F-B8C9-6092A85BC29E}">
      <dsp:nvSpPr>
        <dsp:cNvPr id="0" name=""/>
        <dsp:cNvSpPr/>
      </dsp:nvSpPr>
      <dsp:spPr>
        <a:xfrm rot="17350740">
          <a:off x="5532335" y="2012370"/>
          <a:ext cx="2990694" cy="32124"/>
        </a:xfrm>
        <a:custGeom>
          <a:avLst/>
          <a:gdLst/>
          <a:ahLst/>
          <a:cxnLst/>
          <a:rect l="0" t="0" r="0" b="0"/>
          <a:pathLst>
            <a:path>
              <a:moveTo>
                <a:pt x="0" y="16062"/>
              </a:moveTo>
              <a:lnTo>
                <a:pt x="2990694"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s-CO" sz="1100" kern="1200"/>
        </a:p>
      </dsp:txBody>
      <dsp:txXfrm>
        <a:off x="6952915" y="1953665"/>
        <a:ext cx="149534" cy="149534"/>
      </dsp:txXfrm>
    </dsp:sp>
    <dsp:sp modelId="{B5B5A6D0-566D-437D-8FD4-8200301A9F6E}">
      <dsp:nvSpPr>
        <dsp:cNvPr id="0" name=""/>
        <dsp:cNvSpPr/>
      </dsp:nvSpPr>
      <dsp:spPr>
        <a:xfrm>
          <a:off x="7518934" y="2016"/>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Sistemas de almacenamiento de datos no relacionales</a:t>
          </a:r>
          <a:endParaRPr lang="es-CO" sz="2100" kern="1200"/>
        </a:p>
      </dsp:txBody>
      <dsp:txXfrm>
        <a:off x="7554905" y="37987"/>
        <a:ext cx="2384320" cy="1156189"/>
      </dsp:txXfrm>
    </dsp:sp>
    <dsp:sp modelId="{6D9FCF23-118A-4EE1-AD71-07CFB3E66493}">
      <dsp:nvSpPr>
        <dsp:cNvPr id="0" name=""/>
        <dsp:cNvSpPr/>
      </dsp:nvSpPr>
      <dsp:spPr>
        <a:xfrm rot="18289469">
          <a:off x="6167442" y="2718546"/>
          <a:ext cx="1720479" cy="32124"/>
        </a:xfrm>
        <a:custGeom>
          <a:avLst/>
          <a:gdLst/>
          <a:ahLst/>
          <a:cxnLst/>
          <a:rect l="0" t="0" r="0" b="0"/>
          <a:pathLst>
            <a:path>
              <a:moveTo>
                <a:pt x="0" y="16062"/>
              </a:moveTo>
              <a:lnTo>
                <a:pt x="1720479"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s-CO" sz="600" kern="1200"/>
        </a:p>
      </dsp:txBody>
      <dsp:txXfrm>
        <a:off x="6984670" y="2691596"/>
        <a:ext cx="86023" cy="86023"/>
      </dsp:txXfrm>
    </dsp:sp>
    <dsp:sp modelId="{F3389DF5-4E0C-4C53-9353-4286C4B9AEF5}">
      <dsp:nvSpPr>
        <dsp:cNvPr id="0" name=""/>
        <dsp:cNvSpPr/>
      </dsp:nvSpPr>
      <dsp:spPr>
        <a:xfrm>
          <a:off x="7518934" y="1414366"/>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Sin esquema de tabla fijo</a:t>
          </a:r>
          <a:endParaRPr lang="es-CO" sz="2100" kern="1200"/>
        </a:p>
      </dsp:txBody>
      <dsp:txXfrm>
        <a:off x="7554905" y="1450337"/>
        <a:ext cx="2384320" cy="1156189"/>
      </dsp:txXfrm>
    </dsp:sp>
    <dsp:sp modelId="{EECABD7B-C656-4570-B27D-5A3E2D7803B9}">
      <dsp:nvSpPr>
        <dsp:cNvPr id="0" name=""/>
        <dsp:cNvSpPr/>
      </dsp:nvSpPr>
      <dsp:spPr>
        <a:xfrm>
          <a:off x="6536430" y="3424721"/>
          <a:ext cx="982504" cy="32124"/>
        </a:xfrm>
        <a:custGeom>
          <a:avLst/>
          <a:gdLst/>
          <a:ahLst/>
          <a:cxnLst/>
          <a:rect l="0" t="0" r="0" b="0"/>
          <a:pathLst>
            <a:path>
              <a:moveTo>
                <a:pt x="0" y="16062"/>
              </a:moveTo>
              <a:lnTo>
                <a:pt x="982504"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7003119" y="3416220"/>
        <a:ext cx="49125" cy="49125"/>
      </dsp:txXfrm>
    </dsp:sp>
    <dsp:sp modelId="{04E8F6E2-4132-4910-A8E4-845845A4D32D}">
      <dsp:nvSpPr>
        <dsp:cNvPr id="0" name=""/>
        <dsp:cNvSpPr/>
      </dsp:nvSpPr>
      <dsp:spPr>
        <a:xfrm>
          <a:off x="7518934" y="2826717"/>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Sin uniones</a:t>
          </a:r>
          <a:endParaRPr lang="es-CO" sz="2100" kern="1200"/>
        </a:p>
      </dsp:txBody>
      <dsp:txXfrm>
        <a:off x="7554905" y="2862688"/>
        <a:ext cx="2384320" cy="1156189"/>
      </dsp:txXfrm>
    </dsp:sp>
    <dsp:sp modelId="{596D0AFF-DA4E-4D69-89E8-371E375208F3}">
      <dsp:nvSpPr>
        <dsp:cNvPr id="0" name=""/>
        <dsp:cNvSpPr/>
      </dsp:nvSpPr>
      <dsp:spPr>
        <a:xfrm rot="3310531">
          <a:off x="6167442" y="4130896"/>
          <a:ext cx="1720479" cy="32124"/>
        </a:xfrm>
        <a:custGeom>
          <a:avLst/>
          <a:gdLst/>
          <a:ahLst/>
          <a:cxnLst/>
          <a:rect l="0" t="0" r="0" b="0"/>
          <a:pathLst>
            <a:path>
              <a:moveTo>
                <a:pt x="0" y="16062"/>
              </a:moveTo>
              <a:lnTo>
                <a:pt x="1720479"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s-CO" sz="600" kern="1200"/>
        </a:p>
      </dsp:txBody>
      <dsp:txXfrm>
        <a:off x="6984670" y="4103946"/>
        <a:ext cx="86023" cy="86023"/>
      </dsp:txXfrm>
    </dsp:sp>
    <dsp:sp modelId="{4DFEC8D1-6D25-494B-BA4A-DDA9FA720762}">
      <dsp:nvSpPr>
        <dsp:cNvPr id="0" name=""/>
        <dsp:cNvSpPr/>
      </dsp:nvSpPr>
      <dsp:spPr>
        <a:xfrm>
          <a:off x="7518934" y="4239068"/>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Sin transacciones multidocumento</a:t>
          </a:r>
          <a:endParaRPr lang="es-CO" sz="2100" kern="1200"/>
        </a:p>
      </dsp:txBody>
      <dsp:txXfrm>
        <a:off x="7554905" y="4275039"/>
        <a:ext cx="2384320" cy="1156189"/>
      </dsp:txXfrm>
    </dsp:sp>
    <dsp:sp modelId="{45A08593-1398-44D4-82C7-A82724FB74FB}">
      <dsp:nvSpPr>
        <dsp:cNvPr id="0" name=""/>
        <dsp:cNvSpPr/>
      </dsp:nvSpPr>
      <dsp:spPr>
        <a:xfrm rot="4249260">
          <a:off x="5532335" y="4837072"/>
          <a:ext cx="2990694" cy="32124"/>
        </a:xfrm>
        <a:custGeom>
          <a:avLst/>
          <a:gdLst/>
          <a:ahLst/>
          <a:cxnLst/>
          <a:rect l="0" t="0" r="0" b="0"/>
          <a:pathLst>
            <a:path>
              <a:moveTo>
                <a:pt x="0" y="16062"/>
              </a:moveTo>
              <a:lnTo>
                <a:pt x="2990694"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s-CO" sz="1100" kern="1200"/>
        </a:p>
      </dsp:txBody>
      <dsp:txXfrm>
        <a:off x="6952915" y="4778367"/>
        <a:ext cx="149534" cy="149534"/>
      </dsp:txXfrm>
    </dsp:sp>
    <dsp:sp modelId="{F7EC18E2-5389-423F-80E5-B97F9C0E7E9D}">
      <dsp:nvSpPr>
        <dsp:cNvPr id="0" name=""/>
        <dsp:cNvSpPr/>
      </dsp:nvSpPr>
      <dsp:spPr>
        <a:xfrm>
          <a:off x="7518934" y="5651419"/>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Relaja una o más propiedades ACID</a:t>
          </a:r>
          <a:endParaRPr lang="es-CO" sz="2100" kern="1200"/>
        </a:p>
      </dsp:txBody>
      <dsp:txXfrm>
        <a:off x="7554905" y="5687390"/>
        <a:ext cx="2384320" cy="11561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EC115B-ED7E-4F2B-A8DD-B5FFD62B2569}">
      <dsp:nvSpPr>
        <dsp:cNvPr id="0" name=""/>
        <dsp:cNvSpPr/>
      </dsp:nvSpPr>
      <dsp:spPr>
        <a:xfrm>
          <a:off x="0" y="3283"/>
          <a:ext cx="3626962" cy="1006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CO" sz="4300" b="0" i="0" kern="1200" dirty="0"/>
            <a:t>NoSQL</a:t>
          </a:r>
          <a:endParaRPr lang="es-CO" sz="4300" kern="1200" dirty="0"/>
        </a:p>
      </dsp:txBody>
      <dsp:txXfrm>
        <a:off x="49119" y="52402"/>
        <a:ext cx="3528724" cy="9079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128AD-9A1E-4DDE-9665-8FD801359EC6}">
      <dsp:nvSpPr>
        <dsp:cNvPr id="0" name=""/>
        <dsp:cNvSpPr/>
      </dsp:nvSpPr>
      <dsp:spPr>
        <a:xfrm>
          <a:off x="0" y="17453"/>
          <a:ext cx="5429839" cy="585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CO" sz="2500" b="1" i="0" kern="1200" dirty="0"/>
            <a:t>¿Por qué son tan rápidas?</a:t>
          </a:r>
          <a:endParaRPr lang="es-CO" sz="2500" kern="1200" dirty="0"/>
        </a:p>
      </dsp:txBody>
      <dsp:txXfrm>
        <a:off x="28557" y="46010"/>
        <a:ext cx="5372725" cy="527886"/>
      </dsp:txXfrm>
    </dsp:sp>
    <dsp:sp modelId="{68701405-2C4B-4E34-8AD4-656BD4578A02}">
      <dsp:nvSpPr>
        <dsp:cNvPr id="0" name=""/>
        <dsp:cNvSpPr/>
      </dsp:nvSpPr>
      <dsp:spPr>
        <a:xfrm>
          <a:off x="0" y="602453"/>
          <a:ext cx="5429839" cy="186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397"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s-CO" sz="2400" b="0" i="0" kern="1200" dirty="0"/>
            <a:t>Acceso directo por clave</a:t>
          </a:r>
          <a:endParaRPr lang="es-CO" sz="2400" kern="1200" dirty="0"/>
        </a:p>
        <a:p>
          <a:pPr marL="228600" lvl="1" indent="-228600" algn="l" defTabSz="1066800">
            <a:lnSpc>
              <a:spcPct val="90000"/>
            </a:lnSpc>
            <a:spcBef>
              <a:spcPct val="0"/>
            </a:spcBef>
            <a:spcAft>
              <a:spcPct val="20000"/>
            </a:spcAft>
            <a:buChar char="•"/>
          </a:pPr>
          <a:r>
            <a:rPr lang="es-CO" sz="2400" b="0" i="0" kern="1200" dirty="0"/>
            <a:t>Estructuras internas optimizadas</a:t>
          </a:r>
          <a:endParaRPr lang="es-CO" sz="2400" kern="1200" dirty="0"/>
        </a:p>
        <a:p>
          <a:pPr marL="228600" lvl="1" indent="-228600" algn="l" defTabSz="1066800">
            <a:lnSpc>
              <a:spcPct val="90000"/>
            </a:lnSpc>
            <a:spcBef>
              <a:spcPct val="0"/>
            </a:spcBef>
            <a:spcAft>
              <a:spcPct val="20000"/>
            </a:spcAft>
            <a:buChar char="•"/>
          </a:pPr>
          <a:r>
            <a:rPr lang="es-CO" sz="2400" b="0" i="0" kern="1200" dirty="0"/>
            <a:t>Muy buenas para trabajar en memoria (según el motor)</a:t>
          </a:r>
          <a:endParaRPr lang="es-CO" sz="2400" kern="1200" dirty="0"/>
        </a:p>
        <a:p>
          <a:pPr marL="228600" lvl="1" indent="-228600" algn="l" defTabSz="1066800">
            <a:lnSpc>
              <a:spcPct val="90000"/>
            </a:lnSpc>
            <a:spcBef>
              <a:spcPct val="0"/>
            </a:spcBef>
            <a:spcAft>
              <a:spcPct val="20000"/>
            </a:spcAft>
            <a:buChar char="•"/>
          </a:pPr>
          <a:r>
            <a:rPr lang="es-CO" sz="2400" b="0" i="0" kern="1200" dirty="0"/>
            <a:t>Escalan bien horizontalmente</a:t>
          </a:r>
          <a:endParaRPr lang="es-CO" sz="2400" kern="1200" dirty="0"/>
        </a:p>
      </dsp:txBody>
      <dsp:txXfrm>
        <a:off x="0" y="602453"/>
        <a:ext cx="5429839" cy="1863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C95DA-5EBF-4535-A194-11ECB1F585DF}">
      <dsp:nvSpPr>
        <dsp:cNvPr id="0" name=""/>
        <dsp:cNvSpPr/>
      </dsp:nvSpPr>
      <dsp:spPr>
        <a:xfrm>
          <a:off x="0" y="114312"/>
          <a:ext cx="5582424"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CO" sz="2400" b="1" i="0" kern="1200"/>
            <a:t>Casos de uso ideales</a:t>
          </a:r>
          <a:endParaRPr lang="es-CO" sz="2400" kern="1200"/>
        </a:p>
      </dsp:txBody>
      <dsp:txXfrm>
        <a:off x="27415" y="141727"/>
        <a:ext cx="5527594" cy="506769"/>
      </dsp:txXfrm>
    </dsp:sp>
    <dsp:sp modelId="{48C8685C-5B57-4533-927F-20DEFC1DCE86}">
      <dsp:nvSpPr>
        <dsp:cNvPr id="0" name=""/>
        <dsp:cNvSpPr/>
      </dsp:nvSpPr>
      <dsp:spPr>
        <a:xfrm>
          <a:off x="0" y="675912"/>
          <a:ext cx="5582424" cy="1838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24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s-CO" sz="1900" b="1" i="0" kern="1200" dirty="0"/>
            <a:t>Cachés</a:t>
          </a:r>
          <a:endParaRPr lang="es-CO" sz="1900" kern="1200" dirty="0"/>
        </a:p>
        <a:p>
          <a:pPr marL="171450" lvl="1" indent="-171450" algn="l" defTabSz="844550">
            <a:lnSpc>
              <a:spcPct val="90000"/>
            </a:lnSpc>
            <a:spcBef>
              <a:spcPct val="0"/>
            </a:spcBef>
            <a:spcAft>
              <a:spcPct val="20000"/>
            </a:spcAft>
            <a:buChar char="•"/>
          </a:pPr>
          <a:r>
            <a:rPr lang="es-CO" sz="1900" b="1" i="0" kern="1200" dirty="0"/>
            <a:t>Sesiones de usuario</a:t>
          </a:r>
          <a:endParaRPr lang="es-CO" sz="1900" kern="1200" dirty="0"/>
        </a:p>
        <a:p>
          <a:pPr marL="171450" lvl="1" indent="-171450" algn="l" defTabSz="844550">
            <a:lnSpc>
              <a:spcPct val="90000"/>
            </a:lnSpc>
            <a:spcBef>
              <a:spcPct val="0"/>
            </a:spcBef>
            <a:spcAft>
              <a:spcPct val="20000"/>
            </a:spcAft>
            <a:buChar char="•"/>
          </a:pPr>
          <a:r>
            <a:rPr lang="es-CO" sz="1900" b="1" i="0" kern="1200"/>
            <a:t>Carritos de compra</a:t>
          </a:r>
          <a:endParaRPr lang="es-CO" sz="1900" kern="1200"/>
        </a:p>
        <a:p>
          <a:pPr marL="171450" lvl="1" indent="-171450" algn="l" defTabSz="844550">
            <a:lnSpc>
              <a:spcPct val="90000"/>
            </a:lnSpc>
            <a:spcBef>
              <a:spcPct val="0"/>
            </a:spcBef>
            <a:spcAft>
              <a:spcPct val="20000"/>
            </a:spcAft>
            <a:buChar char="•"/>
          </a:pPr>
          <a:r>
            <a:rPr lang="es-CO" sz="1900" b="1" i="0" kern="1200" dirty="0" err="1"/>
            <a:t>Feature</a:t>
          </a:r>
          <a:r>
            <a:rPr lang="es-CO" sz="1900" b="1" i="0" kern="1200" dirty="0"/>
            <a:t> </a:t>
          </a:r>
          <a:r>
            <a:rPr lang="es-CO" sz="1900" b="1" i="0" kern="1200" dirty="0" err="1"/>
            <a:t>stores</a:t>
          </a:r>
          <a:r>
            <a:rPr lang="es-CO" sz="1900" b="1" i="0" kern="1200" dirty="0"/>
            <a:t> online</a:t>
          </a:r>
          <a:r>
            <a:rPr lang="es-CO" sz="1900" b="0" i="0" kern="1200" dirty="0"/>
            <a:t> (valores </a:t>
          </a:r>
          <a:r>
            <a:rPr lang="es-CO" sz="1900" b="0" i="0" kern="1200" dirty="0" err="1"/>
            <a:t>precalculados</a:t>
          </a:r>
          <a:r>
            <a:rPr lang="es-CO" sz="1900" b="0" i="0" kern="1200" dirty="0"/>
            <a:t>)</a:t>
          </a:r>
          <a:endParaRPr lang="es-CO" sz="1900" kern="1200" dirty="0"/>
        </a:p>
        <a:p>
          <a:pPr marL="171450" lvl="1" indent="-171450" algn="l" defTabSz="844550">
            <a:lnSpc>
              <a:spcPct val="90000"/>
            </a:lnSpc>
            <a:spcBef>
              <a:spcPct val="0"/>
            </a:spcBef>
            <a:spcAft>
              <a:spcPct val="20000"/>
            </a:spcAft>
            <a:buChar char="•"/>
          </a:pPr>
          <a:r>
            <a:rPr lang="es-CO" sz="1900" b="1" i="0" kern="1200" dirty="0"/>
            <a:t>Contadores y métricas rápidas</a:t>
          </a:r>
          <a:endParaRPr lang="es-CO" sz="1900" kern="1200" dirty="0"/>
        </a:p>
        <a:p>
          <a:pPr marL="171450" lvl="1" indent="-171450" algn="l" defTabSz="844550">
            <a:lnSpc>
              <a:spcPct val="90000"/>
            </a:lnSpc>
            <a:spcBef>
              <a:spcPct val="0"/>
            </a:spcBef>
            <a:spcAft>
              <a:spcPct val="20000"/>
            </a:spcAft>
            <a:buChar char="•"/>
          </a:pPr>
          <a:r>
            <a:rPr lang="es-CO" sz="1900" b="1" i="0" kern="1200" dirty="0"/>
            <a:t>Configuraciones y </a:t>
          </a:r>
          <a:r>
            <a:rPr lang="es-CO" sz="1900" b="1" i="0" kern="1200" dirty="0" err="1"/>
            <a:t>flags</a:t>
          </a:r>
          <a:r>
            <a:rPr lang="es-CO" sz="1900" b="1" i="0" kern="1200" dirty="0"/>
            <a:t> de aplicación</a:t>
          </a:r>
          <a:endParaRPr lang="es-CO" sz="1900" kern="1200" dirty="0"/>
        </a:p>
      </dsp:txBody>
      <dsp:txXfrm>
        <a:off x="0" y="675912"/>
        <a:ext cx="5582424" cy="1838160"/>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1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1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1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1792288" y="612775"/>
            <a:ext cx="5486400" cy="4114800"/>
          </a:xfrm>
          <a:prstGeom prst="rect">
            <a:avLst/>
          </a:prstGeom>
          <a:noFill/>
          <a:ln>
            <a:noFill/>
          </a:ln>
        </p:spPr>
      </p:sp>
      <p:sp>
        <p:nvSpPr>
          <p:cNvPr id="68" name="Google Shape;68;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4" r:id="rId3"/>
    <p:sldLayoutId id="2147483656" r:id="rId4"/>
    <p:sldLayoutId id="2147483657" r:id="rId5"/>
    <p:sldLayoutId id="2147483658" r:id="rId6"/>
    <p:sldLayoutId id="214748365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4.xml"/><Relationship Id="rId13" Type="http://schemas.openxmlformats.org/officeDocument/2006/relationships/diagramQuickStyle" Target="../diagrams/quickStyle5.xml"/><Relationship Id="rId3" Type="http://schemas.openxmlformats.org/officeDocument/2006/relationships/image" Target="../media/image7.png"/><Relationship Id="rId7" Type="http://schemas.openxmlformats.org/officeDocument/2006/relationships/diagramLayout" Target="../diagrams/layout4.xml"/><Relationship Id="rId12" Type="http://schemas.openxmlformats.org/officeDocument/2006/relationships/diagramLayout" Target="../diagrams/layout5.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Data" Target="../diagrams/data4.xml"/><Relationship Id="rId11" Type="http://schemas.openxmlformats.org/officeDocument/2006/relationships/diagramData" Target="../diagrams/data5.xml"/><Relationship Id="rId5" Type="http://schemas.openxmlformats.org/officeDocument/2006/relationships/image" Target="../media/image11.png"/><Relationship Id="rId15" Type="http://schemas.microsoft.com/office/2007/relationships/diagramDrawing" Target="../diagrams/drawing5.xml"/><Relationship Id="rId10" Type="http://schemas.microsoft.com/office/2007/relationships/diagramDrawing" Target="../diagrams/drawing4.xml"/><Relationship Id="rId4" Type="http://schemas.openxmlformats.org/officeDocument/2006/relationships/image" Target="../media/image8.svg"/><Relationship Id="rId9" Type="http://schemas.openxmlformats.org/officeDocument/2006/relationships/diagramColors" Target="../diagrams/colors4.xml"/><Relationship Id="rId14" Type="http://schemas.openxmlformats.org/officeDocument/2006/relationships/diagramColors" Target="../diagrams/colors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8.sv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8.sv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www.enyoi.co" TargetMode="External"/><Relationship Id="rId13"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21.png"/><Relationship Id="rId12"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instagram.com/enyoi.co/" TargetMode="External"/><Relationship Id="rId11" Type="http://schemas.openxmlformats.org/officeDocument/2006/relationships/hyperlink" Target="https://www.tiktok.com/@enyoi.co" TargetMode="External"/><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hyperlink" Target="https://wa.me/573206649412" TargetMode="External"/><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png"/><Relationship Id="rId7" Type="http://schemas.openxmlformats.org/officeDocument/2006/relationships/diagramQuickStyle" Target="../diagrams/quickStyle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sv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7.png"/><Relationship Id="rId7" Type="http://schemas.openxmlformats.org/officeDocument/2006/relationships/diagramQuickStyle" Target="../diagrams/quickStyle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8.sv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7.png"/><Relationship Id="rId7" Type="http://schemas.openxmlformats.org/officeDocument/2006/relationships/diagramQuickStyle" Target="../diagrams/quickStyle3.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8.svg"/><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764"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rot="10800000">
            <a:off x="10392303" y="15240"/>
            <a:ext cx="7895697" cy="10431661"/>
            <a:chOff x="0" y="-38100"/>
            <a:chExt cx="2079525" cy="2747433"/>
          </a:xfrm>
        </p:grpSpPr>
        <p:sp>
          <p:nvSpPr>
            <p:cNvPr id="90" name="Google Shape;90;p1"/>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2" name="Google Shape;92;p1"/>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4" name="Google Shape;94;p1"/>
          <p:cNvGrpSpPr/>
          <p:nvPr/>
        </p:nvGrpSpPr>
        <p:grpSpPr>
          <a:xfrm rot="1460314">
            <a:off x="10691684" y="4380706"/>
            <a:ext cx="7356554" cy="1393786"/>
            <a:chOff x="0" y="-38100"/>
            <a:chExt cx="1937529" cy="367088"/>
          </a:xfrm>
        </p:grpSpPr>
        <p:sp>
          <p:nvSpPr>
            <p:cNvPr id="95" name="Google Shape;95;p1"/>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1"/>
          <p:cNvGrpSpPr/>
          <p:nvPr/>
        </p:nvGrpSpPr>
        <p:grpSpPr>
          <a:xfrm rot="10800000">
            <a:off x="-536261" y="9574006"/>
            <a:ext cx="8704395" cy="279585"/>
            <a:chOff x="0" y="-38100"/>
            <a:chExt cx="2292515" cy="73635"/>
          </a:xfrm>
        </p:grpSpPr>
        <p:sp>
          <p:nvSpPr>
            <p:cNvPr id="98" name="Google Shape;98;p1"/>
            <p:cNvSpPr/>
            <p:nvPr/>
          </p:nvSpPr>
          <p:spPr>
            <a:xfrm>
              <a:off x="0" y="0"/>
              <a:ext cx="2292515" cy="35535"/>
            </a:xfrm>
            <a:custGeom>
              <a:avLst/>
              <a:gdLst/>
              <a:ahLst/>
              <a:cxnLst/>
              <a:rect l="l" t="t" r="r" b="b"/>
              <a:pathLst>
                <a:path w="2292515" h="35535" extrusionOk="0">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
            <p:cNvSpPr txBox="1"/>
            <p:nvPr/>
          </p:nvSpPr>
          <p:spPr>
            <a:xfrm>
              <a:off x="0" y="-38100"/>
              <a:ext cx="2292514" cy="7363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
          <p:cNvSpPr txBox="1"/>
          <p:nvPr/>
        </p:nvSpPr>
        <p:spPr>
          <a:xfrm>
            <a:off x="936246" y="3246292"/>
            <a:ext cx="8115300" cy="4738798"/>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Introducción</a:t>
            </a:r>
          </a:p>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Bases de Datos No solo Relacionales</a:t>
            </a:r>
          </a:p>
          <a:p>
            <a:pPr marL="0" marR="0" lvl="0" indent="0" algn="ctr" rtl="0">
              <a:lnSpc>
                <a:spcPct val="140009"/>
              </a:lnSpc>
              <a:spcBef>
                <a:spcPts val="0"/>
              </a:spcBef>
              <a:spcAft>
                <a:spcPts val="0"/>
              </a:spcAft>
              <a:buNone/>
            </a:pPr>
            <a:endParaRPr lang="es-CO" sz="4399" b="1" dirty="0">
              <a:solidFill>
                <a:srgbClr val="700A89"/>
              </a:solidFill>
              <a:latin typeface="Poppins"/>
              <a:cs typeface="Poppins"/>
              <a:sym typeface="Poppins"/>
            </a:endParaRPr>
          </a:p>
          <a:p>
            <a:pPr marL="0" marR="0" lvl="0" indent="0" algn="ctr" rtl="0">
              <a:lnSpc>
                <a:spcPct val="140009"/>
              </a:lnSpc>
              <a:spcBef>
                <a:spcPts val="0"/>
              </a:spcBef>
              <a:spcAft>
                <a:spcPts val="0"/>
              </a:spcAft>
              <a:buNone/>
            </a:pPr>
            <a:r>
              <a:rPr lang="es-CO" sz="4399" b="1" dirty="0">
                <a:solidFill>
                  <a:srgbClr val="700A89"/>
                </a:solidFill>
                <a:latin typeface="Poppins"/>
                <a:cs typeface="Poppins"/>
                <a:sym typeface="Poppins"/>
              </a:rPr>
              <a:t>NoSQL</a:t>
            </a:r>
            <a:endParaRPr dirty="0"/>
          </a:p>
        </p:txBody>
      </p:sp>
      <p:pic>
        <p:nvPicPr>
          <p:cNvPr id="101" name="Google Shape;101;p1"/>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EC365-F024-8312-4EF3-2C2B3DF70E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E56B229-D1D4-3A7F-5118-3A960A980A8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C7CC6B0-CAD8-C301-6957-1CDCF07F449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9808982-FD81-FDED-5C01-118D60EE58B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110F980-DDAC-C4C7-AFF7-D6854AD8CD0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030D633-DB83-867A-932F-933241957D2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F698DB0-6C39-24A1-7D64-F0EB0D69C15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67F24129-B0B9-64DC-B944-F053A2D27B4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6961F94-28DB-4BA5-FEE9-5C6101C47DCB}"/>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066080A-B41E-F052-C318-647EBC2B415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17FB8BED-DF89-9B6D-DFF3-50B6291FE64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3" name="Imagen 12">
            <a:extLst>
              <a:ext uri="{FF2B5EF4-FFF2-40B4-BE49-F238E27FC236}">
                <a16:creationId xmlns:a16="http://schemas.microsoft.com/office/drawing/2014/main" id="{DB5DF449-059C-F345-6558-AFF5BA7A14F6}"/>
              </a:ext>
            </a:extLst>
          </p:cNvPr>
          <p:cNvPicPr>
            <a:picLocks noChangeAspect="1"/>
          </p:cNvPicPr>
          <p:nvPr/>
        </p:nvPicPr>
        <p:blipFill>
          <a:blip r:embed="rId5"/>
          <a:stretch>
            <a:fillRect/>
          </a:stretch>
        </p:blipFill>
        <p:spPr>
          <a:xfrm>
            <a:off x="3858293" y="7166947"/>
            <a:ext cx="10187272" cy="2756389"/>
          </a:xfrm>
          <a:prstGeom prst="rect">
            <a:avLst/>
          </a:prstGeom>
        </p:spPr>
      </p:pic>
      <p:sp>
        <p:nvSpPr>
          <p:cNvPr id="15" name="CuadroTexto 14">
            <a:extLst>
              <a:ext uri="{FF2B5EF4-FFF2-40B4-BE49-F238E27FC236}">
                <a16:creationId xmlns:a16="http://schemas.microsoft.com/office/drawing/2014/main" id="{F94DD176-1052-E80F-160B-2E3C5DA1FC48}"/>
              </a:ext>
            </a:extLst>
          </p:cNvPr>
          <p:cNvSpPr txBox="1"/>
          <p:nvPr/>
        </p:nvSpPr>
        <p:spPr>
          <a:xfrm>
            <a:off x="1510645" y="363664"/>
            <a:ext cx="14882568" cy="3847207"/>
          </a:xfrm>
          <a:prstGeom prst="rect">
            <a:avLst/>
          </a:prstGeom>
          <a:noFill/>
        </p:spPr>
        <p:txBody>
          <a:bodyPr wrap="square">
            <a:spAutoFit/>
          </a:bodyPr>
          <a:lstStyle/>
          <a:p>
            <a:pPr>
              <a:buNone/>
            </a:pPr>
            <a:r>
              <a:rPr lang="es-ES" sz="2400" b="1" dirty="0"/>
              <a:t>Bases de datos columnares (Columnar </a:t>
            </a:r>
            <a:r>
              <a:rPr lang="es-ES" sz="2400" b="1" dirty="0" err="1"/>
              <a:t>Databases</a:t>
            </a:r>
            <a:r>
              <a:rPr lang="es-ES" sz="2400" b="1" dirty="0"/>
              <a:t>)</a:t>
            </a:r>
            <a:br>
              <a:rPr lang="es-ES" sz="2400" dirty="0"/>
            </a:br>
            <a:r>
              <a:rPr lang="es-ES" sz="2400" dirty="0"/>
              <a:t>Por qué son clave en analítica moderna :Optimizadas para leer grandes volúmenes de datos y calcular agregaciones rápido.</a:t>
            </a:r>
          </a:p>
          <a:p>
            <a:pPr>
              <a:buNone/>
            </a:pPr>
            <a:endParaRPr lang="es-ES" sz="2400" dirty="0"/>
          </a:p>
          <a:p>
            <a:r>
              <a:rPr lang="es-ES" sz="2400" dirty="0"/>
              <a:t>En lugar de guardar “registro completo tras registro completo”, guarda “todos los valores de una columna juntos”.</a:t>
            </a:r>
          </a:p>
          <a:p>
            <a:endParaRPr lang="es-ES" sz="2400" dirty="0"/>
          </a:p>
          <a:p>
            <a:r>
              <a:rPr lang="es-ES" sz="2400" b="1" dirty="0"/>
              <a:t>¿Por qué esto acelera analítica?</a:t>
            </a:r>
          </a:p>
          <a:p>
            <a:endParaRPr lang="es-ES" sz="2400" dirty="0"/>
          </a:p>
          <a:p>
            <a:pPr>
              <a:buNone/>
            </a:pPr>
            <a:endParaRPr lang="es-ES" sz="2800" dirty="0"/>
          </a:p>
        </p:txBody>
      </p:sp>
      <p:sp>
        <p:nvSpPr>
          <p:cNvPr id="19" name="CuadroTexto 18">
            <a:extLst>
              <a:ext uri="{FF2B5EF4-FFF2-40B4-BE49-F238E27FC236}">
                <a16:creationId xmlns:a16="http://schemas.microsoft.com/office/drawing/2014/main" id="{3FF6DA50-FF22-3EE6-5B47-6C2ED16CF5E8}"/>
              </a:ext>
            </a:extLst>
          </p:cNvPr>
          <p:cNvSpPr txBox="1"/>
          <p:nvPr/>
        </p:nvSpPr>
        <p:spPr>
          <a:xfrm>
            <a:off x="2111991" y="3558450"/>
            <a:ext cx="9186420" cy="3170099"/>
          </a:xfrm>
          <a:prstGeom prst="rect">
            <a:avLst/>
          </a:prstGeom>
          <a:noFill/>
        </p:spPr>
        <p:txBody>
          <a:bodyPr wrap="square">
            <a:spAutoFit/>
          </a:bodyPr>
          <a:lstStyle/>
          <a:p>
            <a:pPr>
              <a:buNone/>
            </a:pPr>
            <a:r>
              <a:rPr lang="es-ES" sz="2000" b="1" dirty="0"/>
              <a:t>Lecturas selectivas</a:t>
            </a:r>
            <a:endParaRPr lang="es-ES" sz="2000" dirty="0"/>
          </a:p>
          <a:p>
            <a:r>
              <a:rPr lang="es-ES" sz="2000" dirty="0"/>
              <a:t>Consultas típicas OLAP usan pocas columnas:</a:t>
            </a:r>
          </a:p>
          <a:p>
            <a:pPr marL="457200" lvl="1"/>
            <a:r>
              <a:rPr lang="es-ES" sz="2000" dirty="0"/>
              <a:t>SUM(total)</a:t>
            </a:r>
          </a:p>
          <a:p>
            <a:pPr marL="457200" lvl="1"/>
            <a:r>
              <a:rPr lang="es-ES" sz="2000" dirty="0"/>
              <a:t>COUNT(*)</a:t>
            </a:r>
          </a:p>
          <a:p>
            <a:pPr marL="457200" lvl="1"/>
            <a:r>
              <a:rPr lang="es-ES" sz="2000" dirty="0"/>
              <a:t>AVG(monto)</a:t>
            </a:r>
          </a:p>
          <a:p>
            <a:r>
              <a:rPr lang="es-ES" sz="2000" dirty="0"/>
              <a:t>Una BD columnar puede leer solo esas columnas.</a:t>
            </a:r>
          </a:p>
          <a:p>
            <a:pPr>
              <a:buNone/>
            </a:pPr>
            <a:endParaRPr lang="es-ES" sz="2000" b="1" dirty="0"/>
          </a:p>
          <a:p>
            <a:pPr>
              <a:buNone/>
            </a:pPr>
            <a:r>
              <a:rPr lang="es-ES" sz="2000" b="1" dirty="0"/>
              <a:t>Menos I/O</a:t>
            </a:r>
          </a:p>
          <a:p>
            <a:pPr>
              <a:buNone/>
            </a:pPr>
            <a:endParaRPr lang="es-ES" sz="2000" dirty="0"/>
          </a:p>
          <a:p>
            <a:r>
              <a:rPr lang="es-ES" sz="2000" dirty="0"/>
              <a:t>Se evita leer columnas irrelevantes.</a:t>
            </a:r>
          </a:p>
        </p:txBody>
      </p:sp>
      <p:sp>
        <p:nvSpPr>
          <p:cNvPr id="21" name="CuadroTexto 20">
            <a:extLst>
              <a:ext uri="{FF2B5EF4-FFF2-40B4-BE49-F238E27FC236}">
                <a16:creationId xmlns:a16="http://schemas.microsoft.com/office/drawing/2014/main" id="{36240153-CF07-D9F5-376F-E044CB1C9559}"/>
              </a:ext>
            </a:extLst>
          </p:cNvPr>
          <p:cNvSpPr txBox="1"/>
          <p:nvPr/>
        </p:nvSpPr>
        <p:spPr>
          <a:xfrm>
            <a:off x="11095629" y="3486119"/>
            <a:ext cx="6916937" cy="3170099"/>
          </a:xfrm>
          <a:prstGeom prst="rect">
            <a:avLst/>
          </a:prstGeom>
          <a:noFill/>
        </p:spPr>
        <p:txBody>
          <a:bodyPr wrap="square">
            <a:spAutoFit/>
          </a:bodyPr>
          <a:lstStyle/>
          <a:p>
            <a:pPr>
              <a:buNone/>
            </a:pPr>
            <a:r>
              <a:rPr lang="es-ES" sz="2000" b="1" dirty="0"/>
              <a:t>Compresión:</a:t>
            </a:r>
          </a:p>
          <a:p>
            <a:pPr>
              <a:buNone/>
            </a:pPr>
            <a:r>
              <a:rPr lang="es-ES" sz="2000" b="1" dirty="0"/>
              <a:t>Por qué comprimen tan bien</a:t>
            </a:r>
            <a:endParaRPr lang="es-ES" sz="2000" dirty="0"/>
          </a:p>
          <a:p>
            <a:r>
              <a:rPr lang="es-ES" sz="2000" dirty="0"/>
              <a:t>Valores de una columna suelen ser:</a:t>
            </a:r>
          </a:p>
          <a:p>
            <a:pPr marL="457200" lvl="1"/>
            <a:r>
              <a:rPr lang="es-ES" sz="2000" dirty="0"/>
              <a:t>repetitivos</a:t>
            </a:r>
          </a:p>
          <a:p>
            <a:pPr marL="457200" lvl="1"/>
            <a:r>
              <a:rPr lang="es-ES" sz="2000" dirty="0"/>
              <a:t>del mismo tipo</a:t>
            </a:r>
          </a:p>
          <a:p>
            <a:pPr marL="457200" lvl="1"/>
            <a:r>
              <a:rPr lang="es-ES" sz="2000" dirty="0"/>
              <a:t>con rangos acotados</a:t>
            </a:r>
          </a:p>
          <a:p>
            <a:pPr>
              <a:buNone/>
            </a:pPr>
            <a:r>
              <a:rPr lang="es-ES" sz="2000" b="1" dirty="0"/>
              <a:t>Impacto</a:t>
            </a:r>
            <a:endParaRPr lang="es-ES" sz="2000" dirty="0"/>
          </a:p>
          <a:p>
            <a:r>
              <a:rPr lang="es-ES" sz="2000" dirty="0"/>
              <a:t>Menos disco</a:t>
            </a:r>
          </a:p>
          <a:p>
            <a:r>
              <a:rPr lang="es-ES" sz="2000" dirty="0"/>
              <a:t>Menos lectura</a:t>
            </a:r>
          </a:p>
          <a:p>
            <a:r>
              <a:rPr lang="es-ES" sz="2000" dirty="0"/>
              <a:t>Más velocidad en agregaciones</a:t>
            </a:r>
          </a:p>
        </p:txBody>
      </p:sp>
    </p:spTree>
    <p:extLst>
      <p:ext uri="{BB962C8B-B14F-4D97-AF65-F5344CB8AC3E}">
        <p14:creationId xmlns:p14="http://schemas.microsoft.com/office/powerpoint/2010/main" val="4162860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7D030-E5FC-3C37-9160-FBA65F22C04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D1DE51-FC46-1F72-F74C-B482AE89237B}"/>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9D9EF34-2D12-147A-8D2A-B07768E00C1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BDDAC4E-B0D5-A9FA-67D4-0ACAF651E21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5D607196-58E6-5358-1E2C-191801B8EB88}"/>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A448323-DBCB-4753-D97D-B7E8654BD7F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45A0656F-D8C7-8E5A-59B4-6B3397D734C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55CBD5D-27BF-7AD1-F1F0-D1F2918DFDB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99CBF34-649F-1504-D2A5-688D78B0C77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ACC89D26-F5C9-B48D-363E-18BF8666589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D3E266D3-963F-03C3-DE22-79DF54F8A61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91CD2A6C-4314-2E01-B721-A9B14456F0B6}"/>
              </a:ext>
            </a:extLst>
          </p:cNvPr>
          <p:cNvSpPr txBox="1"/>
          <p:nvPr/>
        </p:nvSpPr>
        <p:spPr>
          <a:xfrm>
            <a:off x="1136460" y="619028"/>
            <a:ext cx="9919424" cy="9280233"/>
          </a:xfrm>
          <a:prstGeom prst="rect">
            <a:avLst/>
          </a:prstGeom>
          <a:noFill/>
        </p:spPr>
        <p:txBody>
          <a:bodyPr wrap="square">
            <a:spAutoFit/>
          </a:bodyPr>
          <a:lstStyle/>
          <a:p>
            <a:pPr>
              <a:lnSpc>
                <a:spcPct val="107000"/>
              </a:lnSpc>
              <a:spcAft>
                <a:spcPts val="800"/>
              </a:spcAft>
              <a:buNone/>
            </a:pPr>
            <a:r>
              <a:rPr lang="es-CO" sz="2400" b="1" kern="100" dirty="0">
                <a:effectLst/>
                <a:latin typeface="Calibri" panose="020F0502020204030204" pitchFamily="34" charset="0"/>
                <a:ea typeface="Calibri" panose="020F0502020204030204" pitchFamily="34" charset="0"/>
                <a:cs typeface="Times New Roman" panose="02020603050405020304" pitchFamily="18" charset="0"/>
              </a:rPr>
              <a:t>Bases de datos clave-valor (Key-</a:t>
            </a:r>
            <a:r>
              <a:rPr lang="es-CO" sz="2400" b="1" kern="100" dirty="0" err="1">
                <a:effectLst/>
                <a:latin typeface="Calibri" panose="020F0502020204030204" pitchFamily="34" charset="0"/>
                <a:ea typeface="Calibri" panose="020F0502020204030204" pitchFamily="34" charset="0"/>
                <a:cs typeface="Times New Roman" panose="02020603050405020304" pitchFamily="18" charset="0"/>
              </a:rPr>
              <a:t>Value</a:t>
            </a:r>
            <a:r>
              <a:rPr lang="es-CO"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CO" sz="2400" b="1" kern="100" dirty="0" err="1">
                <a:effectLst/>
                <a:latin typeface="Calibri" panose="020F0502020204030204" pitchFamily="34" charset="0"/>
                <a:ea typeface="Calibri" panose="020F0502020204030204" pitchFamily="34" charset="0"/>
                <a:cs typeface="Times New Roman" panose="02020603050405020304" pitchFamily="18" charset="0"/>
              </a:rPr>
              <a:t>Databases</a:t>
            </a:r>
            <a:r>
              <a:rPr lang="es-CO" sz="2400" b="1" kern="100" dirty="0">
                <a:effectLst/>
                <a:latin typeface="Calibri" panose="020F0502020204030204" pitchFamily="34" charset="0"/>
                <a:ea typeface="Calibri" panose="020F0502020204030204" pitchFamily="34" charset="0"/>
                <a:cs typeface="Times New Roman" panose="02020603050405020304" pitchFamily="18" charset="0"/>
              </a:rPr>
              <a:t>)</a:t>
            </a:r>
            <a:br>
              <a:rPr lang="es-CO" sz="2400" kern="100" dirty="0">
                <a:effectLst/>
                <a:latin typeface="Calibri" panose="020F0502020204030204" pitchFamily="34" charset="0"/>
                <a:ea typeface="Calibri" panose="020F0502020204030204" pitchFamily="34" charset="0"/>
                <a:cs typeface="Times New Roman" panose="02020603050405020304" pitchFamily="18" charset="0"/>
              </a:rPr>
            </a:br>
            <a:r>
              <a:rPr lang="es-CO" sz="2400" kern="100" dirty="0">
                <a:effectLst/>
                <a:latin typeface="Calibri" panose="020F0502020204030204" pitchFamily="34" charset="0"/>
                <a:ea typeface="Calibri" panose="020F0502020204030204" pitchFamily="34" charset="0"/>
                <a:cs typeface="Times New Roman" panose="02020603050405020304" pitchFamily="18" charset="0"/>
              </a:rPr>
              <a:t>El modelo más simple y veloz para ciertos casos</a:t>
            </a:r>
          </a:p>
          <a:p>
            <a:pPr>
              <a:lnSpc>
                <a:spcPct val="107000"/>
              </a:lnSpc>
              <a:spcAft>
                <a:spcPts val="800"/>
              </a:spcAft>
              <a:buNone/>
            </a:pPr>
            <a:r>
              <a:rPr lang="es-CO" sz="16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buNone/>
            </a:pPr>
            <a:r>
              <a:rPr lang="es-CO" sz="16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buNone/>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Estructura básica</a:t>
            </a:r>
          </a:p>
          <a:p>
            <a:pPr>
              <a:lnSpc>
                <a:spcPct val="107000"/>
              </a:lnSpc>
              <a:spcAft>
                <a:spcPts val="800"/>
              </a:spcAft>
              <a:buNone/>
            </a:pPr>
            <a:endParaRPr lang="es-CO" sz="2000" b="1"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es-CO"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es-CO" sz="2000" b="1"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es-CO"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es-CO"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Mensaje clave</a:t>
            </a:r>
            <a:endParaRPr lang="es-CO"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La BD no “entiende” el contenido del valor (en muchos motores).</a:t>
            </a: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Solo garantiza acceso eficiente por clave.</a:t>
            </a:r>
          </a:p>
          <a:p>
            <a:pPr>
              <a:lnSpc>
                <a:spcPct val="107000"/>
              </a:lnSpc>
              <a:spcAft>
                <a:spcPts val="800"/>
              </a:spcAft>
              <a:buNone/>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buNone/>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Operaciones típicas</a:t>
            </a:r>
            <a:endParaRPr lang="es-CO"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GET (obtener valor por clave)</a:t>
            </a: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PUT/SET (crear o actualizar)</a:t>
            </a: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DELETE (borrar)</a:t>
            </a: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TTL (expiración automática) en motores que lo soportan</a:t>
            </a:r>
          </a:p>
          <a:p>
            <a:pPr>
              <a:lnSpc>
                <a:spcPct val="107000"/>
              </a:lnSpc>
              <a:spcAft>
                <a:spcPts val="800"/>
              </a:spcAft>
              <a:buNone/>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Mensaje clave</a:t>
            </a:r>
            <a:endParaRPr lang="es-CO"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Operaciones simples, extremadamente rápidas.</a:t>
            </a:r>
          </a:p>
          <a:p>
            <a:pPr>
              <a:lnSpc>
                <a:spcPct val="107000"/>
              </a:lnSpc>
              <a:spcAft>
                <a:spcPts val="800"/>
              </a:spcAft>
              <a:buNone/>
            </a:pPr>
            <a:r>
              <a:rPr lang="es-CO" sz="14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4" name="AutoShape 2" descr="Imagen de ">
            <a:extLst>
              <a:ext uri="{FF2B5EF4-FFF2-40B4-BE49-F238E27FC236}">
                <a16:creationId xmlns:a16="http://schemas.microsoft.com/office/drawing/2014/main" id="{8873492E-9848-4A3C-44B6-B1EB9B343ACC}"/>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a:extLst>
              <a:ext uri="{FF2B5EF4-FFF2-40B4-BE49-F238E27FC236}">
                <a16:creationId xmlns:a16="http://schemas.microsoft.com/office/drawing/2014/main" id="{B060CD77-5846-6694-E33C-64D5DFC3677D}"/>
              </a:ext>
            </a:extLst>
          </p:cNvPr>
          <p:cNvPicPr>
            <a:picLocks noChangeAspect="1"/>
          </p:cNvPicPr>
          <p:nvPr/>
        </p:nvPicPr>
        <p:blipFill>
          <a:blip r:embed="rId5"/>
          <a:stretch>
            <a:fillRect/>
          </a:stretch>
        </p:blipFill>
        <p:spPr>
          <a:xfrm>
            <a:off x="3885415" y="2698082"/>
            <a:ext cx="4724400" cy="1633240"/>
          </a:xfrm>
          <a:prstGeom prst="rect">
            <a:avLst/>
          </a:prstGeom>
        </p:spPr>
      </p:pic>
      <p:graphicFrame>
        <p:nvGraphicFramePr>
          <p:cNvPr id="18" name="Diagrama 17">
            <a:extLst>
              <a:ext uri="{FF2B5EF4-FFF2-40B4-BE49-F238E27FC236}">
                <a16:creationId xmlns:a16="http://schemas.microsoft.com/office/drawing/2014/main" id="{E09E0C62-1438-332C-42E1-3DD9ABDB15D4}"/>
              </a:ext>
            </a:extLst>
          </p:cNvPr>
          <p:cNvGraphicFramePr/>
          <p:nvPr>
            <p:extLst>
              <p:ext uri="{D42A27DB-BD31-4B8C-83A1-F6EECF244321}">
                <p14:modId xmlns:p14="http://schemas.microsoft.com/office/powerpoint/2010/main" val="3374514262"/>
              </p:ext>
            </p:extLst>
          </p:nvPr>
        </p:nvGraphicFramePr>
        <p:xfrm>
          <a:off x="11055884" y="2508193"/>
          <a:ext cx="5429839" cy="248290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1" name="Diagrama 20">
            <a:extLst>
              <a:ext uri="{FF2B5EF4-FFF2-40B4-BE49-F238E27FC236}">
                <a16:creationId xmlns:a16="http://schemas.microsoft.com/office/drawing/2014/main" id="{5F85ACD2-B0CD-BE43-F1D6-0628005997B6}"/>
              </a:ext>
            </a:extLst>
          </p:cNvPr>
          <p:cNvGraphicFramePr/>
          <p:nvPr>
            <p:extLst>
              <p:ext uri="{D42A27DB-BD31-4B8C-83A1-F6EECF244321}">
                <p14:modId xmlns:p14="http://schemas.microsoft.com/office/powerpoint/2010/main" val="2027316839"/>
              </p:ext>
            </p:extLst>
          </p:nvPr>
        </p:nvGraphicFramePr>
        <p:xfrm>
          <a:off x="11055884" y="5931153"/>
          <a:ext cx="5582425" cy="262838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603728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85648-7AFE-58A8-3A6A-6610B835BA4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AC2A7C4-8DDA-3728-C08B-FBB408F775F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2233418-BB36-F7E8-18FF-8FE0ED87554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CAB52B5-A0E7-D6A6-EB7D-C93F88C9383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9DBA2530-4C5F-02BE-4F26-C343B955C4A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E3F717C-5B21-46C7-4CF1-0BA62F3390E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7927440-5F1F-E5BD-A606-3E2779D9662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C0A4D46-4564-D35A-BAD3-5E8C0FDB725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0DC4EF3-71FB-C897-C9DA-18615E69D83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6ADC427-D818-3AD4-98B6-F7E56B1DFD8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2E068AE-73A3-1F67-C288-46FB08EEE5E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4BED11BF-9FDA-7C46-34EA-0BD6BA2A7F20}"/>
              </a:ext>
            </a:extLst>
          </p:cNvPr>
          <p:cNvPicPr>
            <a:picLocks noChangeAspect="1"/>
          </p:cNvPicPr>
          <p:nvPr/>
        </p:nvPicPr>
        <p:blipFill>
          <a:blip r:embed="rId5"/>
          <a:stretch>
            <a:fillRect/>
          </a:stretch>
        </p:blipFill>
        <p:spPr>
          <a:xfrm>
            <a:off x="9511942" y="2928734"/>
            <a:ext cx="7535159" cy="4113432"/>
          </a:xfrm>
          <a:prstGeom prst="rect">
            <a:avLst/>
          </a:prstGeom>
        </p:spPr>
      </p:pic>
      <p:sp>
        <p:nvSpPr>
          <p:cNvPr id="14" name="CuadroTexto 13">
            <a:extLst>
              <a:ext uri="{FF2B5EF4-FFF2-40B4-BE49-F238E27FC236}">
                <a16:creationId xmlns:a16="http://schemas.microsoft.com/office/drawing/2014/main" id="{C07EED4B-B0BB-7118-E21D-6D65CAD0F3E0}"/>
              </a:ext>
            </a:extLst>
          </p:cNvPr>
          <p:cNvSpPr txBox="1"/>
          <p:nvPr/>
        </p:nvSpPr>
        <p:spPr>
          <a:xfrm>
            <a:off x="1373171" y="2164905"/>
            <a:ext cx="7080610" cy="6740307"/>
          </a:xfrm>
          <a:prstGeom prst="rect">
            <a:avLst/>
          </a:prstGeom>
          <a:noFill/>
        </p:spPr>
        <p:txBody>
          <a:bodyPr wrap="square">
            <a:spAutoFit/>
          </a:bodyPr>
          <a:lstStyle/>
          <a:p>
            <a:r>
              <a:rPr lang="es-ES" sz="2400" dirty="0"/>
              <a:t>Eres un desarrollador que trabaja en una aplicación de comercio electrónico. Esta aplicación ofrecerá a los clientes las siguientes funcionalidades:</a:t>
            </a:r>
          </a:p>
          <a:p>
            <a:endParaRPr lang="es-ES" sz="2400" dirty="0"/>
          </a:p>
          <a:p>
            <a:pPr marL="285750" indent="-285750">
              <a:buFont typeface="Arial" panose="020B0604020202020204" pitchFamily="34" charset="0"/>
              <a:buChar char="•"/>
            </a:pPr>
            <a:r>
              <a:rPr lang="es-ES" sz="2400" dirty="0"/>
              <a:t>(a) Buscar productos/artículos según sus especificaciones (como ropa de una marca específica, prendas de una talla o tipo específico, un teléfono móvil con especificaciones específicas, etc.).</a:t>
            </a:r>
          </a:p>
          <a:p>
            <a:pPr marL="285750" indent="-285750">
              <a:buFont typeface="Arial" panose="020B0604020202020204" pitchFamily="34" charset="0"/>
              <a:buChar char="•"/>
            </a:pPr>
            <a:r>
              <a:rPr lang="es-ES" sz="2400" dirty="0"/>
              <a:t>(b) Añadir productos a la lista de deseos para verlos más tarde.</a:t>
            </a:r>
          </a:p>
          <a:p>
            <a:pPr marL="285750" indent="-285750">
              <a:buFont typeface="Arial" panose="020B0604020202020204" pitchFamily="34" charset="0"/>
              <a:buChar char="•"/>
            </a:pPr>
            <a:r>
              <a:rPr lang="es-ES" sz="2400" dirty="0"/>
              <a:t>(c) Añadir productos al carrito de compras (productos que desean comprar).</a:t>
            </a:r>
          </a:p>
          <a:p>
            <a:pPr marL="285750" indent="-285750">
              <a:buFont typeface="Arial" panose="020B0604020202020204" pitchFamily="34" charset="0"/>
              <a:buChar char="•"/>
            </a:pPr>
            <a:r>
              <a:rPr lang="es-ES" sz="2400" dirty="0"/>
              <a:t>(d) Realizar la transacción (pagar los productos del carrito de compras).</a:t>
            </a:r>
          </a:p>
          <a:p>
            <a:pPr marL="285750" indent="-285750">
              <a:buFont typeface="Arial" panose="020B0604020202020204" pitchFamily="34" charset="0"/>
              <a:buChar char="•"/>
            </a:pPr>
            <a:r>
              <a:rPr lang="es-ES" sz="2400" dirty="0"/>
              <a:t>(e) Obtener recomendaciones basadas en sus hábitos de compra, etc.</a:t>
            </a:r>
            <a:endParaRPr lang="es-CO" sz="2400" dirty="0"/>
          </a:p>
        </p:txBody>
      </p:sp>
    </p:spTree>
    <p:extLst>
      <p:ext uri="{BB962C8B-B14F-4D97-AF65-F5344CB8AC3E}">
        <p14:creationId xmlns:p14="http://schemas.microsoft.com/office/powerpoint/2010/main" val="3935257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36B99-EF9F-D300-3E20-53E18119019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154C94-BA70-6CE8-2044-B93A4783EE8A}"/>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2ECAD2B-EFE4-1E50-3F4E-D770A288413A}"/>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2126E85-6CC6-D982-1C7D-22371624364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CC27D6D-2361-76A3-CDDC-A002845071F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294E43F-1B75-56BF-9676-B40AA63AE56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38E506B-3EB8-048E-F19D-6D8B38DAEB3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8FAA12A-8DC3-437A-93B3-6AE66542EEE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A90E290-24F4-365B-DC89-15CB45B9C26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8397538-EA34-0A79-3B2F-1863B09A2E7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0BEAF3A7-DADA-DE3A-6723-A1F4D448966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5" name="CuadroTexto 14">
            <a:extLst>
              <a:ext uri="{FF2B5EF4-FFF2-40B4-BE49-F238E27FC236}">
                <a16:creationId xmlns:a16="http://schemas.microsoft.com/office/drawing/2014/main" id="{75AC3308-2284-ED6C-87FC-E84FEDA562F0}"/>
              </a:ext>
            </a:extLst>
          </p:cNvPr>
          <p:cNvSpPr txBox="1"/>
          <p:nvPr/>
        </p:nvSpPr>
        <p:spPr>
          <a:xfrm>
            <a:off x="1148004" y="446205"/>
            <a:ext cx="15991992" cy="9140964"/>
          </a:xfrm>
          <a:prstGeom prst="rect">
            <a:avLst/>
          </a:prstGeom>
          <a:noFill/>
        </p:spPr>
        <p:txBody>
          <a:bodyPr wrap="square">
            <a:spAutoFit/>
          </a:bodyPr>
          <a:lstStyle/>
          <a:p>
            <a:r>
              <a:rPr lang="es-ES" sz="2800" b="1" dirty="0"/>
              <a:t>Criterios para la selección de bases de datos clave-valor</a:t>
            </a:r>
          </a:p>
          <a:p>
            <a:endParaRPr lang="es-ES" sz="2800" b="1" dirty="0"/>
          </a:p>
          <a:p>
            <a:r>
              <a:rPr lang="es-ES" sz="2800" dirty="0"/>
              <a:t>Las bases de datos clave-valor son ideales para aplicaciones con pequeñas lecturas y escrituras frecuentes, junto con modelos de datos simples. </a:t>
            </a:r>
          </a:p>
          <a:p>
            <a:endParaRPr lang="es-ES" sz="2800" dirty="0"/>
          </a:p>
          <a:p>
            <a:r>
              <a:rPr lang="es-ES" sz="2800" dirty="0"/>
              <a:t>Los valores almacenados en estas bases de datos pueden ser valores escalares simples, como enteros o booleanos, pero también pueden ser tipos de datos estructurados, como listas y estructuras JSON.</a:t>
            </a:r>
          </a:p>
          <a:p>
            <a:endParaRPr lang="es-ES" sz="2800" dirty="0"/>
          </a:p>
          <a:p>
            <a:r>
              <a:rPr lang="es-ES" sz="2800" dirty="0"/>
              <a:t>Las bases de datos clave-valor generalmente cuentan con funciones de consulta sencillas que permiten buscar un valor por su clave. Los desarrolladores pueden usar trucos, como claves enumeradas, para implementar consultas de rango, pero estas bases de datos suelen carecer de las capacidades de consulta de las bases de datos de documentos, familias de columnas y grafos.</a:t>
            </a:r>
          </a:p>
          <a:p>
            <a:endParaRPr lang="es-ES" sz="2800" dirty="0"/>
          </a:p>
          <a:p>
            <a:r>
              <a:rPr lang="es-ES" sz="2800" dirty="0"/>
              <a:t> Las bases de datos clave-valor se utilizan en una amplia gama de aplicaciones, como las siguientes:</a:t>
            </a:r>
          </a:p>
          <a:p>
            <a:endParaRPr lang="es-ES" sz="2800" dirty="0"/>
          </a:p>
          <a:p>
            <a:pPr marL="342900" indent="-342900">
              <a:buFont typeface="Arial" panose="020B0604020202020204" pitchFamily="34" charset="0"/>
              <a:buChar char="•"/>
            </a:pPr>
            <a:r>
              <a:rPr lang="es-ES" sz="2800" dirty="0"/>
              <a:t>Almacenamiento en caché de datos de bases de datos relacionales para mejorar el rendimiento</a:t>
            </a:r>
          </a:p>
          <a:p>
            <a:pPr marL="342900" indent="-342900">
              <a:buFont typeface="Arial" panose="020B0604020202020204" pitchFamily="34" charset="0"/>
              <a:buChar char="•"/>
            </a:pPr>
            <a:r>
              <a:rPr lang="es-ES" sz="2800" dirty="0"/>
              <a:t>Seguimiento de atributos transitorios en una aplicación web, como un carrito de compra</a:t>
            </a:r>
          </a:p>
          <a:p>
            <a:pPr marL="342900" indent="-342900">
              <a:buFont typeface="Arial" panose="020B0604020202020204" pitchFamily="34" charset="0"/>
              <a:buChar char="•"/>
            </a:pPr>
            <a:r>
              <a:rPr lang="es-ES" sz="2800" dirty="0"/>
              <a:t>Almacenamiento de información de configuración y datos de usuario para aplicaciones móviles</a:t>
            </a:r>
          </a:p>
          <a:p>
            <a:pPr marL="342900" indent="-342900">
              <a:buFont typeface="Arial" panose="020B0604020202020204" pitchFamily="34" charset="0"/>
              <a:buChar char="•"/>
            </a:pPr>
            <a:r>
              <a:rPr lang="es-ES" sz="2800" dirty="0"/>
              <a:t>Almacenamiento de objetos grandes, como imágenes y archivos de audio</a:t>
            </a:r>
            <a:endParaRPr lang="es-CO" sz="2800" dirty="0"/>
          </a:p>
        </p:txBody>
      </p:sp>
    </p:spTree>
    <p:extLst>
      <p:ext uri="{BB962C8B-B14F-4D97-AF65-F5344CB8AC3E}">
        <p14:creationId xmlns:p14="http://schemas.microsoft.com/office/powerpoint/2010/main" val="1455838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6B6A2-9BE4-DDC1-68BA-19AD5B0D0D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EFD675A-6023-F806-996E-DC7E9483C777}"/>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837A80E-5A93-4923-0AA6-D4DEF307F46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668E18D-7682-985A-9286-1147F0A569C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073FF66-999A-0F49-446C-7DF2969E0CF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C9105E7-4862-7DDF-C915-85F74A48F10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1478779-D830-A646-389D-99B69BEBA47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380E08F7-F6DA-9A7D-A810-AF1875E117D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74E4690-4905-FBC0-9024-B6FD09B70F9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6767F59-7132-48D9-7E7F-2A5F554DEF4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AF9CE498-1E6D-A7C8-91F6-A21A9488458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5" name="CuadroTexto 14">
            <a:extLst>
              <a:ext uri="{FF2B5EF4-FFF2-40B4-BE49-F238E27FC236}">
                <a16:creationId xmlns:a16="http://schemas.microsoft.com/office/drawing/2014/main" id="{D7C485A6-EFE8-FC53-9217-41A0DBD9032F}"/>
              </a:ext>
            </a:extLst>
          </p:cNvPr>
          <p:cNvSpPr txBox="1"/>
          <p:nvPr/>
        </p:nvSpPr>
        <p:spPr>
          <a:xfrm>
            <a:off x="918515" y="850017"/>
            <a:ext cx="16021452" cy="8586966"/>
          </a:xfrm>
          <a:prstGeom prst="rect">
            <a:avLst/>
          </a:prstGeom>
          <a:noFill/>
        </p:spPr>
        <p:txBody>
          <a:bodyPr wrap="square">
            <a:spAutoFit/>
          </a:bodyPr>
          <a:lstStyle/>
          <a:p>
            <a:r>
              <a:rPr lang="es-ES" sz="2400" b="1" i="1" dirty="0"/>
              <a:t>Casos de uso y criterios para la selección de bases de datos documentales</a:t>
            </a:r>
          </a:p>
          <a:p>
            <a:endParaRPr lang="es-ES" sz="2400" dirty="0"/>
          </a:p>
          <a:p>
            <a:r>
              <a:rPr lang="es-ES" sz="2400" dirty="0"/>
              <a:t>Las bases de datos documentales están diseñadas para ofrecer flexibilidad. Si una aplicación requiere la capacidad de almacenar diversos atributos junto con grandes cantidades de datos, las bases de datos documentales son una buena opción. </a:t>
            </a:r>
          </a:p>
          <a:p>
            <a:endParaRPr lang="es-ES" sz="2400" dirty="0"/>
          </a:p>
          <a:p>
            <a:r>
              <a:rPr lang="es-ES" sz="2400" dirty="0"/>
              <a:t>Las bases de datos documentales permiten la integración de documentos, lo cual resulta útil para la desnormalización. En lugar de almacenar datos en diferentes tablas, los datos que se consultan frecuentemente juntos se almacenan en el mismo documento.</a:t>
            </a:r>
          </a:p>
          <a:p>
            <a:endParaRPr lang="es-ES" sz="2400" dirty="0"/>
          </a:p>
          <a:p>
            <a:r>
              <a:rPr lang="es-ES" sz="2400" dirty="0"/>
              <a:t>Las bases de datos documentales mejoran las capacidades de consulta de las bases de datos clave-valor con la indexación y la capacidad de filtrar documentos según sus atributos.</a:t>
            </a:r>
          </a:p>
          <a:p>
            <a:endParaRPr lang="es-ES" sz="2400" dirty="0"/>
          </a:p>
          <a:p>
            <a:r>
              <a:rPr lang="es-ES" sz="2400" dirty="0"/>
              <a:t>Las bases de datos documentales son probablemente las bases de datos NoSQL más populares debido a su flexibilidad, rendimiento y facilidad de uso. Estas bases de datos son ideales para diversos casos de uso, incluyendo:</a:t>
            </a:r>
          </a:p>
          <a:p>
            <a:endParaRPr lang="es-ES" sz="2400" dirty="0"/>
          </a:p>
          <a:p>
            <a:pPr marL="342900" indent="-342900">
              <a:buFont typeface="Arial" panose="020B0604020202020204" pitchFamily="34" charset="0"/>
              <a:buChar char="•"/>
            </a:pPr>
            <a:r>
              <a:rPr lang="es-ES" sz="2400" dirty="0"/>
              <a:t>Soporte de back-</a:t>
            </a:r>
            <a:r>
              <a:rPr lang="es-ES" sz="2400" dirty="0" err="1"/>
              <a:t>end</a:t>
            </a:r>
            <a:r>
              <a:rPr lang="es-ES" sz="2400" dirty="0"/>
              <a:t> para sitios web con un alto volumen de lecturas y escrituras</a:t>
            </a:r>
          </a:p>
          <a:p>
            <a:pPr marL="342900" indent="-342900">
              <a:buFont typeface="Arial" panose="020B0604020202020204" pitchFamily="34" charset="0"/>
              <a:buChar char="•"/>
            </a:pPr>
            <a:r>
              <a:rPr lang="es-ES" sz="2400" dirty="0"/>
              <a:t>Gestión de tipos de datos con atributos variables, como productos</a:t>
            </a:r>
          </a:p>
          <a:p>
            <a:pPr marL="342900" indent="-342900">
              <a:buFont typeface="Arial" panose="020B0604020202020204" pitchFamily="34" charset="0"/>
              <a:buChar char="•"/>
            </a:pPr>
            <a:r>
              <a:rPr lang="es-ES" sz="2400" dirty="0"/>
              <a:t>Seguimiento de tipos variables de metadatos</a:t>
            </a:r>
          </a:p>
          <a:p>
            <a:pPr marL="342900" indent="-342900">
              <a:buFont typeface="Arial" panose="020B0604020202020204" pitchFamily="34" charset="0"/>
              <a:buChar char="•"/>
            </a:pPr>
            <a:r>
              <a:rPr lang="es-ES" sz="2400" dirty="0"/>
              <a:t>Aplicaciones que utilizan estructuras de datos JSON</a:t>
            </a:r>
          </a:p>
          <a:p>
            <a:pPr marL="342900" indent="-342900">
              <a:buFont typeface="Arial" panose="020B0604020202020204" pitchFamily="34" charset="0"/>
              <a:buChar char="•"/>
            </a:pPr>
            <a:r>
              <a:rPr lang="es-ES" sz="2400" dirty="0"/>
              <a:t>Aplicaciones que se benefician de la desnormalización mediante la integración de estructuras dentro de estructuras</a:t>
            </a:r>
            <a:endParaRPr lang="es-CO" sz="2400" dirty="0"/>
          </a:p>
        </p:txBody>
      </p:sp>
    </p:spTree>
    <p:extLst>
      <p:ext uri="{BB962C8B-B14F-4D97-AF65-F5344CB8AC3E}">
        <p14:creationId xmlns:p14="http://schemas.microsoft.com/office/powerpoint/2010/main" val="4173251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E9FB4-06A3-76C4-C45C-420E727C9B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88E6DAC-6D82-FB0A-7BFA-FCB340B208D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931A6818-184F-D775-A6C0-4EFDF0CE7C1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E7D9D9B-163E-C7BA-2D1D-1F60A6BE373E}"/>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34F1352-2412-1367-E49C-8A03F8FC930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13AA32F-E6D5-F275-BC8D-5FCA7413857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6D1FB9F-AA8C-CBC5-FB61-4E5549C11F3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2D594E8-1551-4EA5-0F41-96777F145D2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3A3ED06-6E79-4CC6-D1CE-34070EAAC4E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D455084F-7341-1E66-6E95-EDCC916A267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A2EEBFAB-B03D-B931-D167-A6AFFE7610A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379F47B0-20DE-D478-D117-189029652719}"/>
              </a:ext>
            </a:extLst>
          </p:cNvPr>
          <p:cNvPicPr>
            <a:picLocks noChangeAspect="1"/>
          </p:cNvPicPr>
          <p:nvPr/>
        </p:nvPicPr>
        <p:blipFill>
          <a:blip r:embed="rId5"/>
          <a:stretch>
            <a:fillRect/>
          </a:stretch>
        </p:blipFill>
        <p:spPr>
          <a:xfrm>
            <a:off x="10850252" y="1172510"/>
            <a:ext cx="6036296" cy="3823363"/>
          </a:xfrm>
          <a:prstGeom prst="rect">
            <a:avLst/>
          </a:prstGeom>
        </p:spPr>
      </p:pic>
      <p:pic>
        <p:nvPicPr>
          <p:cNvPr id="13" name="Imagen 12">
            <a:extLst>
              <a:ext uri="{FF2B5EF4-FFF2-40B4-BE49-F238E27FC236}">
                <a16:creationId xmlns:a16="http://schemas.microsoft.com/office/drawing/2014/main" id="{E2FA8A15-E475-0BD4-DC39-6EBA7E5C4E28}"/>
              </a:ext>
            </a:extLst>
          </p:cNvPr>
          <p:cNvPicPr>
            <a:picLocks noChangeAspect="1"/>
          </p:cNvPicPr>
          <p:nvPr/>
        </p:nvPicPr>
        <p:blipFill>
          <a:blip r:embed="rId6"/>
          <a:stretch>
            <a:fillRect/>
          </a:stretch>
        </p:blipFill>
        <p:spPr>
          <a:xfrm>
            <a:off x="10850252" y="5577133"/>
            <a:ext cx="7271209" cy="4133850"/>
          </a:xfrm>
          <a:prstGeom prst="rect">
            <a:avLst/>
          </a:prstGeom>
        </p:spPr>
      </p:pic>
      <p:sp>
        <p:nvSpPr>
          <p:cNvPr id="15" name="CuadroTexto 14">
            <a:extLst>
              <a:ext uri="{FF2B5EF4-FFF2-40B4-BE49-F238E27FC236}">
                <a16:creationId xmlns:a16="http://schemas.microsoft.com/office/drawing/2014/main" id="{1B3C0A73-6A7E-80FD-4153-538F4D0F2EC3}"/>
              </a:ext>
            </a:extLst>
          </p:cNvPr>
          <p:cNvSpPr txBox="1"/>
          <p:nvPr/>
        </p:nvSpPr>
        <p:spPr>
          <a:xfrm>
            <a:off x="807891" y="763222"/>
            <a:ext cx="9305100" cy="8956298"/>
          </a:xfrm>
          <a:prstGeom prst="rect">
            <a:avLst/>
          </a:prstGeom>
          <a:noFill/>
        </p:spPr>
        <p:txBody>
          <a:bodyPr wrap="square">
            <a:spAutoFit/>
          </a:bodyPr>
          <a:lstStyle/>
          <a:p>
            <a:pPr>
              <a:buNone/>
            </a:pPr>
            <a:r>
              <a:rPr lang="es-ES" sz="1800" b="1" dirty="0"/>
              <a:t>Base de Datos de Grafos</a:t>
            </a:r>
            <a:r>
              <a:rPr lang="es-ES" sz="1800" dirty="0"/>
              <a:t>.</a:t>
            </a:r>
          </a:p>
          <a:p>
            <a:pPr>
              <a:buNone/>
            </a:pPr>
            <a:endParaRPr lang="es-ES" sz="1800" dirty="0"/>
          </a:p>
          <a:p>
            <a:pPr>
              <a:buNone/>
            </a:pPr>
            <a:r>
              <a:rPr lang="es-ES" sz="1800" dirty="0"/>
              <a:t>A diferencia de las bases de datos relacionales (SQL), donde el dato es el rey y las relaciones son algo secundario que logramos forzando uniones (</a:t>
            </a:r>
            <a:r>
              <a:rPr lang="es-ES" sz="1800" dirty="0" err="1"/>
              <a:t>JOINs</a:t>
            </a:r>
            <a:r>
              <a:rPr lang="es-ES" sz="1800" dirty="0"/>
              <a:t>) entre tablas, en una base de grafos </a:t>
            </a:r>
            <a:r>
              <a:rPr lang="es-ES" sz="1800" b="1" dirty="0"/>
              <a:t>la relación es tan importante como el dato mismo</a:t>
            </a:r>
            <a:r>
              <a:rPr lang="es-ES" sz="1800" dirty="0"/>
              <a:t>.</a:t>
            </a:r>
          </a:p>
          <a:p>
            <a:pPr>
              <a:buNone/>
            </a:pPr>
            <a:endParaRPr lang="es-ES" sz="1800" dirty="0"/>
          </a:p>
          <a:p>
            <a:pPr>
              <a:buNone/>
            </a:pPr>
            <a:r>
              <a:rPr lang="es-ES" sz="1800" b="1" dirty="0"/>
              <a:t>¿Cómo está construida?</a:t>
            </a:r>
          </a:p>
          <a:p>
            <a:pPr>
              <a:buNone/>
            </a:pPr>
            <a:endParaRPr lang="es-ES" sz="1800" b="1" dirty="0"/>
          </a:p>
          <a:p>
            <a:pPr>
              <a:buNone/>
            </a:pPr>
            <a:r>
              <a:rPr lang="es-ES" sz="1800" dirty="0"/>
              <a:t>Se compone esencialmente de dos elementos:</a:t>
            </a:r>
          </a:p>
          <a:p>
            <a:pPr>
              <a:buNone/>
            </a:pPr>
            <a:endParaRPr lang="es-ES" sz="1800" dirty="0"/>
          </a:p>
          <a:p>
            <a:pPr>
              <a:buFont typeface="+mj-lt"/>
              <a:buAutoNum type="arabicPeriod"/>
            </a:pPr>
            <a:r>
              <a:rPr lang="es-ES" sz="1800" b="1" dirty="0"/>
              <a:t>Nodos (Los círculos):</a:t>
            </a:r>
            <a:r>
              <a:rPr lang="es-ES" sz="1800" dirty="0"/>
              <a:t> Representan las entidades. Pueden ser una persona (Juan), una ciudad (Madrid) o una película (Matrix).</a:t>
            </a:r>
          </a:p>
          <a:p>
            <a:pPr>
              <a:buFont typeface="+mj-lt"/>
              <a:buAutoNum type="arabicPeriod"/>
            </a:pPr>
            <a:endParaRPr lang="es-ES" sz="1800" dirty="0"/>
          </a:p>
          <a:p>
            <a:pPr>
              <a:buFont typeface="+mj-lt"/>
              <a:buAutoNum type="arabicPeriod"/>
            </a:pPr>
            <a:r>
              <a:rPr lang="es-ES" sz="1800" b="1" dirty="0"/>
              <a:t>Aristas (Las líneas):</a:t>
            </a:r>
            <a:r>
              <a:rPr lang="es-ES" sz="1800" dirty="0"/>
              <a:t> Representan la conexión entre los nodos. Lo potente es que estas líneas tienen significado. Una línea puede significar "CONOCE A", "COMPRÓ", "VIVE EN" o "ACTUÓ EN".</a:t>
            </a:r>
          </a:p>
          <a:p>
            <a:pPr>
              <a:buFont typeface="+mj-lt"/>
              <a:buAutoNum type="arabicPeriod"/>
            </a:pPr>
            <a:endParaRPr lang="es-ES" sz="1800" dirty="0"/>
          </a:p>
          <a:p>
            <a:pPr>
              <a:buNone/>
            </a:pPr>
            <a:r>
              <a:rPr lang="es-ES" sz="1800" b="1" dirty="0"/>
              <a:t>¿Por qué usarlas? (El superpoder)</a:t>
            </a:r>
          </a:p>
          <a:p>
            <a:pPr>
              <a:buNone/>
            </a:pPr>
            <a:endParaRPr lang="es-ES" sz="1800" b="1" dirty="0"/>
          </a:p>
          <a:p>
            <a:pPr>
              <a:buNone/>
            </a:pPr>
            <a:r>
              <a:rPr lang="es-ES" sz="1800" dirty="0"/>
              <a:t>En una base de datos tradicional, preguntar </a:t>
            </a:r>
            <a:r>
              <a:rPr lang="es-ES" sz="1800" i="1" dirty="0"/>
              <a:t>"¿Quiénes son los amigos de los amigos de Juan que han comprado el mismo libro que él?"</a:t>
            </a:r>
            <a:r>
              <a:rPr lang="es-ES" sz="1800" dirty="0"/>
              <a:t> es una operación pesadísima y lenta, porque la base de datos tiene que cruzar tablas gigantescas múltiples veces.</a:t>
            </a:r>
          </a:p>
          <a:p>
            <a:pPr>
              <a:buNone/>
            </a:pPr>
            <a:endParaRPr lang="es-ES" sz="1800" dirty="0"/>
          </a:p>
          <a:p>
            <a:pPr>
              <a:buNone/>
            </a:pPr>
            <a:r>
              <a:rPr lang="es-ES" sz="1800" dirty="0"/>
              <a:t>En una base de grafos, eso es instantáneo. La base de datos simplemente "camina" por las líneas de un nodo a otro. No tiene que calcular nada complejo, solo seguir el camino.</a:t>
            </a:r>
          </a:p>
          <a:p>
            <a:pPr>
              <a:buNone/>
            </a:pPr>
            <a:endParaRPr lang="es-ES" sz="1800" dirty="0"/>
          </a:p>
          <a:p>
            <a:pPr>
              <a:buNone/>
            </a:pPr>
            <a:r>
              <a:rPr lang="es-ES" sz="1800" b="1" dirty="0"/>
              <a:t>Es la tecnología detrás de:</a:t>
            </a:r>
            <a:endParaRPr lang="es-ES" sz="1800" dirty="0"/>
          </a:p>
          <a:p>
            <a:pPr marL="285750" indent="-285750">
              <a:buFont typeface="Arial" panose="020B0604020202020204" pitchFamily="34" charset="0"/>
              <a:buChar char="•"/>
            </a:pPr>
            <a:r>
              <a:rPr lang="es-ES" sz="1800" dirty="0"/>
              <a:t>Las recomendaciones de "Gente que quizá conozcas" en redes sociales.</a:t>
            </a:r>
          </a:p>
          <a:p>
            <a:pPr marL="285750" indent="-285750">
              <a:buFont typeface="Arial" panose="020B0604020202020204" pitchFamily="34" charset="0"/>
              <a:buChar char="•"/>
            </a:pPr>
            <a:r>
              <a:rPr lang="es-ES" sz="1800" dirty="0"/>
              <a:t>El motor de recomendaciones de Amazon o Netflix ("Usuarios que vieron esto, también vieron...").</a:t>
            </a:r>
          </a:p>
          <a:p>
            <a:pPr marL="285750" indent="-285750">
              <a:buFont typeface="Arial" panose="020B0604020202020204" pitchFamily="34" charset="0"/>
              <a:buChar char="•"/>
            </a:pPr>
            <a:r>
              <a:rPr lang="es-ES" sz="1800" dirty="0"/>
              <a:t>Detección de fraude (encontrar anillos de cuentas bancarias conectadas sospechosamente).</a:t>
            </a:r>
          </a:p>
        </p:txBody>
      </p:sp>
    </p:spTree>
    <p:extLst>
      <p:ext uri="{BB962C8B-B14F-4D97-AF65-F5344CB8AC3E}">
        <p14:creationId xmlns:p14="http://schemas.microsoft.com/office/powerpoint/2010/main" val="1375727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28BC8-436A-F727-B784-F852E7652EA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860664-0A57-7207-D0D6-4BB1D1A48E54}"/>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234F0F92-4702-7895-0405-D6D70FBBA14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580AFEB0-B192-BD8B-DAAA-A0C01572113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4221C937-67A7-2F59-002F-3EC37874B93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6C0AE79-7EA7-F438-AC48-AEFE995D0CE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0F15C55-9235-3DAA-7421-0E135F1EB70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1CECC2E-D185-C398-1734-0CDD17DC0752}"/>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2DE9DC5-B93A-4D8D-ABB1-DB55B674216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F33B1D9-03DD-268D-325B-01394C5CC65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4F8CEA6-CD6A-2EF4-C7F6-4B46524DE17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86C5860A-EC5D-F40B-B9ED-26FD5A100712}"/>
              </a:ext>
            </a:extLst>
          </p:cNvPr>
          <p:cNvPicPr>
            <a:picLocks noChangeAspect="1"/>
          </p:cNvPicPr>
          <p:nvPr/>
        </p:nvPicPr>
        <p:blipFill>
          <a:blip r:embed="rId5"/>
          <a:stretch>
            <a:fillRect/>
          </a:stretch>
        </p:blipFill>
        <p:spPr>
          <a:xfrm>
            <a:off x="4793855" y="5071169"/>
            <a:ext cx="8491654" cy="3972170"/>
          </a:xfrm>
          <a:prstGeom prst="rect">
            <a:avLst/>
          </a:prstGeom>
        </p:spPr>
      </p:pic>
      <p:graphicFrame>
        <p:nvGraphicFramePr>
          <p:cNvPr id="13" name="Tabla 12">
            <a:extLst>
              <a:ext uri="{FF2B5EF4-FFF2-40B4-BE49-F238E27FC236}">
                <a16:creationId xmlns:a16="http://schemas.microsoft.com/office/drawing/2014/main" id="{BC380D89-5099-ADE0-B99F-6E213B74DC3B}"/>
              </a:ext>
            </a:extLst>
          </p:cNvPr>
          <p:cNvGraphicFramePr>
            <a:graphicFrameLocks noGrp="1"/>
          </p:cNvGraphicFramePr>
          <p:nvPr>
            <p:extLst>
              <p:ext uri="{D42A27DB-BD31-4B8C-83A1-F6EECF244321}">
                <p14:modId xmlns:p14="http://schemas.microsoft.com/office/powerpoint/2010/main" val="4048572474"/>
              </p:ext>
            </p:extLst>
          </p:nvPr>
        </p:nvGraphicFramePr>
        <p:xfrm>
          <a:off x="3269529" y="696403"/>
          <a:ext cx="11939048" cy="3688080"/>
        </p:xfrm>
        <a:graphic>
          <a:graphicData uri="http://schemas.openxmlformats.org/drawingml/2006/table">
            <a:tbl>
              <a:tblPr/>
              <a:tblGrid>
                <a:gridCol w="5969524">
                  <a:extLst>
                    <a:ext uri="{9D8B030D-6E8A-4147-A177-3AD203B41FA5}">
                      <a16:colId xmlns:a16="http://schemas.microsoft.com/office/drawing/2014/main" val="2413578308"/>
                    </a:ext>
                  </a:extLst>
                </a:gridCol>
                <a:gridCol w="5969524">
                  <a:extLst>
                    <a:ext uri="{9D8B030D-6E8A-4147-A177-3AD203B41FA5}">
                      <a16:colId xmlns:a16="http://schemas.microsoft.com/office/drawing/2014/main" val="4117988975"/>
                    </a:ext>
                  </a:extLst>
                </a:gridCol>
              </a:tblGrid>
              <a:tr h="0">
                <a:tc>
                  <a:txBody>
                    <a:bodyPr/>
                    <a:lstStyle/>
                    <a:p>
                      <a:pPr rtl="0">
                        <a:buNone/>
                      </a:pPr>
                      <a:r>
                        <a:rPr lang="es-CO" b="1">
                          <a:solidFill>
                            <a:srgbClr val="1F1F1F"/>
                          </a:solidFill>
                          <a:effectLst/>
                          <a:latin typeface="Google Sans Text"/>
                        </a:rPr>
                        <a:t>Tipo de Dato / Aplicación</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b="1">
                          <a:solidFill>
                            <a:srgbClr val="1F1F1F"/>
                          </a:solidFill>
                          <a:effectLst/>
                          <a:latin typeface="Google Sans Text"/>
                        </a:rPr>
                        <a:t>Base de Datos NoSQL Adecuada</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4215732"/>
                  </a:ext>
                </a:extLst>
              </a:tr>
              <a:tr h="0">
                <a:tc>
                  <a:txBody>
                    <a:bodyPr/>
                    <a:lstStyle/>
                    <a:p>
                      <a:pPr rtl="0">
                        <a:buNone/>
                      </a:pPr>
                      <a:r>
                        <a:rPr lang="es-ES" b="1">
                          <a:solidFill>
                            <a:srgbClr val="1F1F1F"/>
                          </a:solidFill>
                          <a:effectLst/>
                          <a:latin typeface="Google Sans Text"/>
                        </a:rPr>
                        <a:t>Carrito de compras y datos de sesión</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Almacén Clave-Valor </a:t>
                      </a:r>
                      <a:r>
                        <a:rPr lang="es-ES" i="1">
                          <a:solidFill>
                            <a:srgbClr val="1F1F1F"/>
                          </a:solidFill>
                          <a:effectLst/>
                          <a:latin typeface="Google Sans Text"/>
                        </a:rPr>
                        <a:t>(Key–value store)</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87517043"/>
                  </a:ext>
                </a:extLst>
              </a:tr>
              <a:tr h="0">
                <a:tc>
                  <a:txBody>
                    <a:bodyPr/>
                    <a:lstStyle/>
                    <a:p>
                      <a:pPr rtl="0">
                        <a:buNone/>
                      </a:pPr>
                      <a:r>
                        <a:rPr lang="es-CO" b="1">
                          <a:solidFill>
                            <a:srgbClr val="1F1F1F"/>
                          </a:solidFill>
                          <a:effectLst/>
                          <a:latin typeface="Google Sans Text"/>
                        </a:rPr>
                        <a:t>Pedidos completados / Transacciones</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Base de datos Relacional / Almacén de Documentos </a:t>
                      </a:r>
                      <a:r>
                        <a:rPr lang="es-CO" i="1">
                          <a:solidFill>
                            <a:srgbClr val="1F1F1F"/>
                          </a:solidFill>
                          <a:effectLst/>
                          <a:latin typeface="Google Sans Text"/>
                        </a:rPr>
                        <a:t>(Relational / Document store)</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65272213"/>
                  </a:ext>
                </a:extLst>
              </a:tr>
              <a:tr h="0">
                <a:tc>
                  <a:txBody>
                    <a:bodyPr/>
                    <a:lstStyle/>
                    <a:p>
                      <a:pPr rtl="0">
                        <a:buNone/>
                      </a:pPr>
                      <a:r>
                        <a:rPr lang="es-CO" b="1">
                          <a:solidFill>
                            <a:srgbClr val="1F1F1F"/>
                          </a:solidFill>
                          <a:effectLst/>
                          <a:latin typeface="Google Sans Text"/>
                        </a:rPr>
                        <a:t>Catálogos de productos / Inventario</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Almacén de Documentos </a:t>
                      </a:r>
                      <a:r>
                        <a:rPr lang="es-CO" i="1">
                          <a:solidFill>
                            <a:srgbClr val="1F1F1F"/>
                          </a:solidFill>
                          <a:effectLst/>
                          <a:latin typeface="Google Sans Text"/>
                        </a:rPr>
                        <a:t>(Document store)</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27357939"/>
                  </a:ext>
                </a:extLst>
              </a:tr>
              <a:tr h="0">
                <a:tc>
                  <a:txBody>
                    <a:bodyPr/>
                    <a:lstStyle/>
                    <a:p>
                      <a:pPr rtl="0">
                        <a:buNone/>
                      </a:pPr>
                      <a:r>
                        <a:rPr lang="es-ES" b="1">
                          <a:solidFill>
                            <a:srgbClr val="1F1F1F"/>
                          </a:solidFill>
                          <a:effectLst/>
                          <a:latin typeface="Google Sans Text"/>
                        </a:rPr>
                        <a:t>Grafo social del cliente</a:t>
                      </a:r>
                      <a:endParaRPr lang="es-ES">
                        <a:solidFill>
                          <a:srgbClr val="1F1F1F"/>
                        </a:solidFill>
                        <a:effectLst/>
                        <a:latin typeface="Google Sans Text"/>
                      </a:endParaRPr>
                    </a:p>
                    <a:p>
                      <a:pPr rtl="0">
                        <a:buNone/>
                      </a:pPr>
                      <a:br>
                        <a:rPr lang="es-ES">
                          <a:solidFill>
                            <a:srgbClr val="1F1F1F"/>
                          </a:solidFill>
                          <a:effectLst/>
                          <a:latin typeface="Google Sans Text"/>
                        </a:rPr>
                      </a:br>
                      <a:endParaRPr lang="es-ES">
                        <a:solidFill>
                          <a:srgbClr val="1F1F1F"/>
                        </a:solidFill>
                        <a:effectLst/>
                        <a:latin typeface="Google Sans Text"/>
                      </a:endParaRPr>
                    </a:p>
                    <a:p>
                      <a:pPr rtl="0">
                        <a:buNone/>
                      </a:pPr>
                      <a:r>
                        <a:rPr lang="es-ES">
                          <a:solidFill>
                            <a:srgbClr val="1F1F1F"/>
                          </a:solidFill>
                          <a:effectLst/>
                          <a:latin typeface="Google Sans Text"/>
                        </a:rPr>
                        <a:t>(interconexiones entre clientes)</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dirty="0">
                          <a:solidFill>
                            <a:srgbClr val="1F1F1F"/>
                          </a:solidFill>
                          <a:effectLst/>
                          <a:latin typeface="Google Sans Text"/>
                        </a:rPr>
                        <a:t>Base de datos de Grafos </a:t>
                      </a:r>
                      <a:r>
                        <a:rPr lang="es-CO" i="1" dirty="0">
                          <a:solidFill>
                            <a:srgbClr val="1F1F1F"/>
                          </a:solidFill>
                          <a:effectLst/>
                          <a:latin typeface="Google Sans Text"/>
                        </a:rPr>
                        <a:t>(</a:t>
                      </a:r>
                      <a:r>
                        <a:rPr lang="es-CO" i="1" dirty="0" err="1">
                          <a:solidFill>
                            <a:srgbClr val="1F1F1F"/>
                          </a:solidFill>
                          <a:effectLst/>
                          <a:latin typeface="Google Sans Text"/>
                        </a:rPr>
                        <a:t>Graph</a:t>
                      </a:r>
                      <a:r>
                        <a:rPr lang="es-CO" i="1" dirty="0">
                          <a:solidFill>
                            <a:srgbClr val="1F1F1F"/>
                          </a:solidFill>
                          <a:effectLst/>
                          <a:latin typeface="Google Sans Text"/>
                        </a:rPr>
                        <a:t> store)</a:t>
                      </a:r>
                      <a:endParaRPr lang="es-CO" dirty="0">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54517451"/>
                  </a:ext>
                </a:extLst>
              </a:tr>
              <a:tr h="0">
                <a:tc>
                  <a:txBody>
                    <a:bodyPr/>
                    <a:lstStyle/>
                    <a:p>
                      <a:pPr rtl="0">
                        <a:buNone/>
                      </a:pPr>
                      <a:r>
                        <a:rPr lang="es-ES" b="1">
                          <a:solidFill>
                            <a:srgbClr val="1F1F1F"/>
                          </a:solidFill>
                          <a:effectLst/>
                          <a:latin typeface="Google Sans Text"/>
                        </a:rPr>
                        <a:t>Motor de recomendaciones</a:t>
                      </a:r>
                      <a:endParaRPr lang="es-ES">
                        <a:solidFill>
                          <a:srgbClr val="1F1F1F"/>
                        </a:solidFill>
                        <a:effectLst/>
                        <a:latin typeface="Google Sans Text"/>
                      </a:endParaRPr>
                    </a:p>
                    <a:p>
                      <a:pPr rtl="0">
                        <a:buNone/>
                      </a:pPr>
                      <a:br>
                        <a:rPr lang="es-ES">
                          <a:solidFill>
                            <a:srgbClr val="1F1F1F"/>
                          </a:solidFill>
                          <a:effectLst/>
                          <a:latin typeface="Google Sans Text"/>
                        </a:rPr>
                      </a:br>
                      <a:endParaRPr lang="es-ES">
                        <a:solidFill>
                          <a:srgbClr val="1F1F1F"/>
                        </a:solidFill>
                        <a:effectLst/>
                        <a:latin typeface="Google Sans Text"/>
                      </a:endParaRPr>
                    </a:p>
                    <a:p>
                      <a:pPr rtl="0">
                        <a:buNone/>
                      </a:pPr>
                      <a:r>
                        <a:rPr lang="es-ES">
                          <a:solidFill>
                            <a:srgbClr val="1F1F1F"/>
                          </a:solidFill>
                          <a:effectLst/>
                          <a:latin typeface="Google Sans Text"/>
                        </a:rPr>
                        <a:t>(qué deberías/puedes comprar junto con los productos que adquiriste)</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dirty="0">
                          <a:solidFill>
                            <a:srgbClr val="1F1F1F"/>
                          </a:solidFill>
                          <a:effectLst/>
                          <a:latin typeface="Google Sans Text"/>
                        </a:rPr>
                        <a:t>Base de datos de Grafos </a:t>
                      </a:r>
                      <a:r>
                        <a:rPr lang="es-CO" i="1" dirty="0">
                          <a:solidFill>
                            <a:srgbClr val="1F1F1F"/>
                          </a:solidFill>
                          <a:effectLst/>
                          <a:latin typeface="Google Sans Text"/>
                        </a:rPr>
                        <a:t>(</a:t>
                      </a:r>
                      <a:r>
                        <a:rPr lang="es-CO" i="1" dirty="0" err="1">
                          <a:solidFill>
                            <a:srgbClr val="1F1F1F"/>
                          </a:solidFill>
                          <a:effectLst/>
                          <a:latin typeface="Google Sans Text"/>
                        </a:rPr>
                        <a:t>Graph</a:t>
                      </a:r>
                      <a:r>
                        <a:rPr lang="es-CO" i="1" dirty="0">
                          <a:solidFill>
                            <a:srgbClr val="1F1F1F"/>
                          </a:solidFill>
                          <a:effectLst/>
                          <a:latin typeface="Google Sans Text"/>
                        </a:rPr>
                        <a:t> store)</a:t>
                      </a:r>
                      <a:endParaRPr lang="es-CO" dirty="0">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98248343"/>
                  </a:ext>
                </a:extLst>
              </a:tr>
            </a:tbl>
          </a:graphicData>
        </a:graphic>
      </p:graphicFrame>
    </p:spTree>
    <p:extLst>
      <p:ext uri="{BB962C8B-B14F-4D97-AF65-F5344CB8AC3E}">
        <p14:creationId xmlns:p14="http://schemas.microsoft.com/office/powerpoint/2010/main" val="1875600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234E6-97E8-9D4A-02D3-4E71CC9478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0D9E92-7686-187A-4BD7-7B401DC9058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211B6467-79E3-297C-0803-E807C333C56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31C6A8B-6661-27E6-25B8-B839689B97C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4B8B364-C85D-B16C-1F61-8375CD85929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3F5CCEB-FCB3-50EA-B3B0-26330868CF2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A6DB46E-9A13-473E-83F0-073CDD032CD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F705560-B1E1-4C7E-C97F-17E827B3A1F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8E8737A-8788-ADC6-3D50-3A8FC7E44E5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B6F01B7-44F8-E3AA-796F-20ED31AAF3D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F751E62-3139-1AF0-6557-717501D2700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AC839FF5-5564-A957-E93C-1A4379327842}"/>
              </a:ext>
            </a:extLst>
          </p:cNvPr>
          <p:cNvSpPr txBox="1"/>
          <p:nvPr/>
        </p:nvSpPr>
        <p:spPr>
          <a:xfrm>
            <a:off x="803635" y="506485"/>
            <a:ext cx="11573760" cy="9017853"/>
          </a:xfrm>
          <a:prstGeom prst="rect">
            <a:avLst/>
          </a:prstGeom>
          <a:noFill/>
        </p:spPr>
        <p:txBody>
          <a:bodyPr wrap="square">
            <a:spAutoFit/>
          </a:bodyPr>
          <a:lstStyle/>
          <a:p>
            <a:r>
              <a:rPr lang="es-ES" sz="2000" b="1" dirty="0"/>
              <a:t>BA – </a:t>
            </a:r>
            <a:r>
              <a:rPr lang="es-ES" sz="2000" b="1" dirty="0" err="1"/>
              <a:t>Basically</a:t>
            </a:r>
            <a:r>
              <a:rPr lang="es-ES" sz="2000" b="1" dirty="0"/>
              <a:t> </a:t>
            </a:r>
            <a:r>
              <a:rPr lang="es-ES" sz="2000" b="1" dirty="0" err="1"/>
              <a:t>Available</a:t>
            </a:r>
            <a:r>
              <a:rPr lang="es-ES" sz="2000" b="1" dirty="0"/>
              <a:t> (Básicamente Disponible)</a:t>
            </a:r>
          </a:p>
          <a:p>
            <a:pPr marL="457200" indent="-457200">
              <a:buAutoNum type="arabicPeriod"/>
            </a:pPr>
            <a:endParaRPr lang="es-ES" sz="2000" b="1" dirty="0"/>
          </a:p>
          <a:p>
            <a:pPr>
              <a:buNone/>
            </a:pPr>
            <a:r>
              <a:rPr lang="es-ES" sz="2000" dirty="0"/>
              <a:t>Este concepto garantiza que el sistema siga respondiendo a las consultas, incluso si hay fallos parciales en la infraestructura distribuida. El texto lo ilustra con un ejemplo de </a:t>
            </a:r>
            <a:r>
              <a:rPr lang="es-ES" sz="2000" b="1" dirty="0"/>
              <a:t>10 servidores</a:t>
            </a:r>
            <a:r>
              <a:rPr lang="es-ES" sz="2000" dirty="0"/>
              <a:t>:</a:t>
            </a:r>
          </a:p>
          <a:p>
            <a:pPr marL="342900" indent="-342900">
              <a:buFont typeface="Arial" panose="020B0604020202020204" pitchFamily="34" charset="0"/>
              <a:buChar char="•"/>
            </a:pPr>
            <a:r>
              <a:rPr lang="es-ES" sz="2000" b="1" dirty="0"/>
              <a:t>Escenario A (Sin replicación):</a:t>
            </a:r>
            <a:r>
              <a:rPr lang="es-ES" sz="2000" dirty="0"/>
              <a:t> Si falla 1 servidor, solo el 10% de las consultas fallan. El sistema no se detiene por completo; el 90% restante sigue operando.</a:t>
            </a:r>
          </a:p>
          <a:p>
            <a:pPr marL="342900" indent="-342900">
              <a:buFont typeface="Arial" panose="020B0604020202020204" pitchFamily="34" charset="0"/>
              <a:buChar char="•"/>
            </a:pPr>
            <a:r>
              <a:rPr lang="es-ES" sz="2000" b="1" dirty="0"/>
              <a:t>Escenario B (Con replicación):</a:t>
            </a:r>
            <a:r>
              <a:rPr lang="es-ES" sz="2000" dirty="0"/>
              <a:t> Si falla 1 o más servidores, el sistema redirige la carga a las réplicas. El 100% de las consultas reciben respuesta, aunque podría haber una pequeña latencia (retraso) mientras el sistema compensa la falta del servidor caído.</a:t>
            </a:r>
          </a:p>
          <a:p>
            <a:endParaRPr lang="es-ES" sz="2000" i="1" dirty="0"/>
          </a:p>
          <a:p>
            <a:r>
              <a:rPr lang="es-ES" sz="2000" b="1" i="1" dirty="0"/>
              <a:t>Conclusión</a:t>
            </a:r>
            <a:r>
              <a:rPr lang="es-ES" sz="2000" i="1" dirty="0"/>
              <a:t>:</a:t>
            </a:r>
            <a:r>
              <a:rPr lang="es-ES" sz="2000" dirty="0"/>
              <a:t> El sistema prioriza la disponibilidad sobre la perfección inmediata.</a:t>
            </a:r>
          </a:p>
          <a:p>
            <a:pPr>
              <a:buNone/>
            </a:pPr>
            <a:endParaRPr lang="es-ES" sz="2000" b="1" dirty="0"/>
          </a:p>
          <a:p>
            <a:pPr>
              <a:buNone/>
            </a:pPr>
            <a:r>
              <a:rPr lang="es-ES" sz="2000" b="1" dirty="0"/>
              <a:t>S – </a:t>
            </a:r>
            <a:r>
              <a:rPr lang="es-ES" sz="2000" b="1" dirty="0" err="1"/>
              <a:t>Soft</a:t>
            </a:r>
            <a:r>
              <a:rPr lang="es-ES" sz="2000" b="1" dirty="0"/>
              <a:t> </a:t>
            </a:r>
            <a:r>
              <a:rPr lang="es-ES" sz="2000" b="1" dirty="0" err="1"/>
              <a:t>State</a:t>
            </a:r>
            <a:r>
              <a:rPr lang="es-ES" sz="2000" b="1" dirty="0"/>
              <a:t> (Estado Blando o Flexible)</a:t>
            </a:r>
          </a:p>
          <a:p>
            <a:pPr>
              <a:buNone/>
            </a:pPr>
            <a:r>
              <a:rPr lang="es-ES" sz="2000" dirty="0"/>
              <a:t>A diferencia de los sistemas rígidos donde el estado es firme hasta que se cambia explícitamente, en NoSQL:</a:t>
            </a:r>
          </a:p>
          <a:p>
            <a:pPr marL="342900" indent="-342900">
              <a:buFont typeface="Arial" panose="020B0604020202020204" pitchFamily="34" charset="0"/>
              <a:buChar char="•"/>
            </a:pPr>
            <a:r>
              <a:rPr lang="es-ES" sz="2000" dirty="0"/>
              <a:t>El estado de los datos puede cambiar con el tiempo sin una intervención externa directa (debido a procesos internos como la sincronización).</a:t>
            </a:r>
          </a:p>
          <a:p>
            <a:pPr marL="342900" indent="-342900">
              <a:buFont typeface="Arial" panose="020B0604020202020204" pitchFamily="34" charset="0"/>
              <a:buChar char="•"/>
            </a:pPr>
            <a:r>
              <a:rPr lang="es-ES" sz="2000" dirty="0"/>
              <a:t>Implica que los datos pueden ser sobrescritos eventualmente por datos más recientes. Este punto está estrechamente ligado al siguiente (Consistencia Eventual).</a:t>
            </a:r>
          </a:p>
          <a:p>
            <a:pPr>
              <a:buNone/>
            </a:pPr>
            <a:endParaRPr lang="es-ES" sz="2000" b="1" dirty="0"/>
          </a:p>
          <a:p>
            <a:pPr>
              <a:buNone/>
            </a:pPr>
            <a:r>
              <a:rPr lang="es-ES" sz="2000" b="1" dirty="0"/>
              <a:t>E – (Eventualmente Consistente)</a:t>
            </a:r>
          </a:p>
          <a:p>
            <a:pPr>
              <a:buNone/>
            </a:pPr>
            <a:r>
              <a:rPr lang="es-ES" sz="2000" dirty="0"/>
              <a:t>Se acepta que habrá periodos intermitentes de inconsistencia, pero se garantiza que, tarde o temprano, todas las copias de los datos serán iguales.</a:t>
            </a:r>
          </a:p>
          <a:p>
            <a:pPr marL="342900" indent="-342900">
              <a:buFont typeface="Arial" panose="020B0604020202020204" pitchFamily="34" charset="0"/>
              <a:buChar char="•"/>
            </a:pPr>
            <a:r>
              <a:rPr lang="es-ES" sz="2000" b="1" dirty="0"/>
              <a:t>El proceso:</a:t>
            </a:r>
            <a:r>
              <a:rPr lang="es-ES" sz="2000" dirty="0"/>
              <a:t> Cuando actualizas un dato, este cambio debe viajar a todas las réplicas (copias) en diferentes servidores.</a:t>
            </a:r>
          </a:p>
          <a:p>
            <a:pPr marL="342900" indent="-342900">
              <a:buFont typeface="Arial" panose="020B0604020202020204" pitchFamily="34" charset="0"/>
              <a:buChar char="•"/>
            </a:pPr>
            <a:r>
              <a:rPr lang="es-ES" sz="2000" b="1" dirty="0"/>
              <a:t>La inconsistencia temporal:</a:t>
            </a:r>
            <a:r>
              <a:rPr lang="es-ES" sz="2000" dirty="0"/>
              <a:t> Mientras el cambio viaja, algunos usuarios pueden ver el dato nuevo y otros el dato viejo.</a:t>
            </a:r>
          </a:p>
          <a:p>
            <a:pPr marL="342900" indent="-342900">
              <a:buFont typeface="Arial" panose="020B0604020202020204" pitchFamily="34" charset="0"/>
              <a:buChar char="•"/>
            </a:pPr>
            <a:r>
              <a:rPr lang="es-ES" sz="2000" b="1" dirty="0"/>
              <a:t>Factores de latencia:</a:t>
            </a:r>
            <a:r>
              <a:rPr lang="es-ES" sz="2000" dirty="0"/>
              <a:t> La carga del sistema, la cantidad de réplicas y, crucialmente, la distancia de la red (ej. un servidor local vs. un servidor a miles de millas).</a:t>
            </a:r>
          </a:p>
        </p:txBody>
      </p:sp>
      <p:sp>
        <p:nvSpPr>
          <p:cNvPr id="14" name="CuadroTexto 13">
            <a:extLst>
              <a:ext uri="{FF2B5EF4-FFF2-40B4-BE49-F238E27FC236}">
                <a16:creationId xmlns:a16="http://schemas.microsoft.com/office/drawing/2014/main" id="{FD7228A8-CCE9-FFCA-8F07-3839D5178E7F}"/>
              </a:ext>
            </a:extLst>
          </p:cNvPr>
          <p:cNvSpPr txBox="1"/>
          <p:nvPr/>
        </p:nvSpPr>
        <p:spPr>
          <a:xfrm>
            <a:off x="13753707" y="3708782"/>
            <a:ext cx="3657601" cy="2677656"/>
          </a:xfrm>
          <a:prstGeom prst="rect">
            <a:avLst/>
          </a:prstGeom>
          <a:noFill/>
        </p:spPr>
        <p:txBody>
          <a:bodyPr wrap="square">
            <a:spAutoFit/>
          </a:bodyPr>
          <a:lstStyle/>
          <a:p>
            <a:r>
              <a:rPr lang="es-ES" sz="2800" dirty="0"/>
              <a:t>B </a:t>
            </a:r>
            <a:r>
              <a:rPr lang="es-ES" sz="2800" dirty="0">
                <a:sym typeface="Wingdings" panose="05000000000000000000" pitchFamily="2" charset="2"/>
              </a:rPr>
              <a:t> </a:t>
            </a:r>
            <a:r>
              <a:rPr lang="es-ES" sz="2800" b="1" dirty="0" err="1"/>
              <a:t>Basically</a:t>
            </a:r>
            <a:endParaRPr lang="es-ES" sz="2800" dirty="0"/>
          </a:p>
          <a:p>
            <a:r>
              <a:rPr lang="es-ES" sz="2800" dirty="0"/>
              <a:t>A </a:t>
            </a:r>
            <a:r>
              <a:rPr lang="es-ES" sz="2800" dirty="0">
                <a:sym typeface="Wingdings" panose="05000000000000000000" pitchFamily="2" charset="2"/>
              </a:rPr>
              <a:t> </a:t>
            </a:r>
            <a:r>
              <a:rPr lang="es-ES" sz="2800" b="1" dirty="0" err="1"/>
              <a:t>Available</a:t>
            </a:r>
            <a:endParaRPr lang="es-ES" sz="2800" dirty="0"/>
          </a:p>
          <a:p>
            <a:r>
              <a:rPr lang="es-ES" sz="2800" dirty="0"/>
              <a:t>S </a:t>
            </a:r>
            <a:r>
              <a:rPr lang="es-ES" sz="2800" dirty="0">
                <a:sym typeface="Wingdings" panose="05000000000000000000" pitchFamily="2" charset="2"/>
              </a:rPr>
              <a:t> </a:t>
            </a:r>
            <a:r>
              <a:rPr lang="es-ES" sz="2800" b="1" dirty="0" err="1"/>
              <a:t>Soft</a:t>
            </a:r>
            <a:r>
              <a:rPr lang="es-ES" sz="2800" b="1" dirty="0"/>
              <a:t> </a:t>
            </a:r>
            <a:r>
              <a:rPr lang="es-ES" sz="2800" b="1" dirty="0" err="1"/>
              <a:t>State</a:t>
            </a:r>
            <a:r>
              <a:rPr lang="es-ES" sz="2800" b="1" dirty="0"/>
              <a:t> </a:t>
            </a:r>
            <a:endParaRPr lang="es-ES" sz="2800" dirty="0"/>
          </a:p>
          <a:p>
            <a:r>
              <a:rPr lang="es-ES" sz="2800" dirty="0"/>
              <a:t>E </a:t>
            </a:r>
            <a:r>
              <a:rPr lang="es-ES" sz="2800" dirty="0">
                <a:sym typeface="Wingdings" panose="05000000000000000000" pitchFamily="2" charset="2"/>
              </a:rPr>
              <a:t></a:t>
            </a:r>
            <a:r>
              <a:rPr lang="es-ES" sz="2800" b="1" dirty="0"/>
              <a:t> </a:t>
            </a:r>
            <a:r>
              <a:rPr lang="es-ES" sz="2800" b="1" dirty="0" err="1"/>
              <a:t>Eventually</a:t>
            </a:r>
            <a:r>
              <a:rPr lang="es-ES" sz="2800" b="1" dirty="0"/>
              <a:t> </a:t>
            </a:r>
            <a:r>
              <a:rPr lang="es-ES" sz="2800" b="1" dirty="0" err="1"/>
              <a:t>Consistent</a:t>
            </a:r>
            <a:r>
              <a:rPr lang="es-ES" sz="2800" b="1" dirty="0"/>
              <a:t> </a:t>
            </a:r>
            <a:endParaRPr lang="es-ES" sz="2800" dirty="0"/>
          </a:p>
          <a:p>
            <a:endParaRPr lang="es-ES" sz="2800" dirty="0"/>
          </a:p>
        </p:txBody>
      </p:sp>
    </p:spTree>
    <p:extLst>
      <p:ext uri="{BB962C8B-B14F-4D97-AF65-F5344CB8AC3E}">
        <p14:creationId xmlns:p14="http://schemas.microsoft.com/office/powerpoint/2010/main" val="1420776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89962-9957-AEC6-3A4F-879DEA49DCF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2431778-3F82-15A3-400E-C92CE7ECB72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6E59162-FB0E-EB05-E928-D10DBD3F61F4}"/>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F7488DD-7A9C-0BA1-0C3A-E015D40DEE8A}"/>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FA3ECFD-3C0C-4CF5-8B1B-D6A9794A7CA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B3CD251-EEBF-F99E-F6B1-C684218F894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630F7B2E-C3A9-A917-34BA-5C7708EE2BA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8CA422EF-09E1-D8CE-ED46-EF799BB8E1DE}"/>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5AFF184-0830-7067-A4C4-85208CC0FEB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B0EAEBCB-0F20-549B-2912-86E444D0E70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7A92B950-D518-4910-4E7D-EACD95BA524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D64C7F8B-C724-1429-4DC7-6BA5F6A5A23A}"/>
              </a:ext>
            </a:extLst>
          </p:cNvPr>
          <p:cNvSpPr txBox="1"/>
          <p:nvPr/>
        </p:nvSpPr>
        <p:spPr>
          <a:xfrm>
            <a:off x="1604914" y="484045"/>
            <a:ext cx="14382946" cy="9325630"/>
          </a:xfrm>
          <a:prstGeom prst="rect">
            <a:avLst/>
          </a:prstGeom>
          <a:noFill/>
        </p:spPr>
        <p:txBody>
          <a:bodyPr wrap="square">
            <a:spAutoFit/>
          </a:bodyPr>
          <a:lstStyle/>
          <a:p>
            <a:r>
              <a:rPr lang="es-ES" sz="2400" dirty="0"/>
              <a:t>Resumiendo…</a:t>
            </a:r>
          </a:p>
          <a:p>
            <a:endParaRPr lang="es-ES" sz="2400" dirty="0"/>
          </a:p>
          <a:p>
            <a:r>
              <a:rPr lang="es-ES" sz="2400" dirty="0"/>
              <a:t>¿Dónde se utiliza BASE? En computación distribuida.</a:t>
            </a:r>
          </a:p>
          <a:p>
            <a:pPr marL="457200" indent="-457200">
              <a:buAutoNum type="arabicPeriod"/>
            </a:pPr>
            <a:endParaRPr lang="es-ES" sz="2400" dirty="0"/>
          </a:p>
          <a:p>
            <a:r>
              <a:rPr lang="es-ES" sz="2400" dirty="0"/>
              <a:t>¿Por qué se utiliza? Para lograr alta disponibilidad.</a:t>
            </a:r>
          </a:p>
          <a:p>
            <a:endParaRPr lang="es-ES" sz="2400" dirty="0"/>
          </a:p>
          <a:p>
            <a:r>
              <a:rPr lang="es-ES" sz="2400" dirty="0"/>
              <a:t>¿Cómo se logra? </a:t>
            </a:r>
          </a:p>
          <a:p>
            <a:endParaRPr lang="es-ES" sz="2400" dirty="0"/>
          </a:p>
          <a:p>
            <a:r>
              <a:rPr lang="es-ES" sz="2400" dirty="0"/>
              <a:t>Supongamos un dato determinado. Si no se realizan nuevas actualizaciones a este dato durante un período de tiempo determinado, todos los accesos a este dato devolverán el valor actualizado. En otras palabras, si no se realizan nuevas actualizaciones a un dato determinado durante un período de tiempo determinado, todas las actualizaciones realizadas en el pasado que no se aplicaron a este dato y a sus diversas réplicas se filtrarán a este dato para que se mantenga lo más actualizado posible.</a:t>
            </a:r>
          </a:p>
          <a:p>
            <a:endParaRPr lang="es-ES" sz="2400" dirty="0"/>
          </a:p>
          <a:p>
            <a:r>
              <a:rPr lang="es-ES" sz="2400" dirty="0"/>
              <a:t>¿Qué es la convergencia de réplicas? Se dice que un sistema que ha alcanzado la consistencia final ha convergido o ha logrado la convergencia de réplicas.</a:t>
            </a:r>
          </a:p>
          <a:p>
            <a:endParaRPr lang="es-ES" sz="2400" dirty="0"/>
          </a:p>
          <a:p>
            <a:r>
              <a:rPr lang="es-ES" sz="2400" dirty="0"/>
              <a:t>¿Cómo se resuelve el conflicto?</a:t>
            </a:r>
          </a:p>
          <a:p>
            <a:endParaRPr lang="es-ES" sz="2400" dirty="0"/>
          </a:p>
          <a:p>
            <a:r>
              <a:rPr lang="es-ES" sz="2400" dirty="0"/>
              <a:t>1. Reparación de lectura: Si la lectura genera discrepancia o inconsistencia, se inicia una corrección. Esta ralentiza la operación de lectura. Desmitificando NoSQL</a:t>
            </a:r>
          </a:p>
          <a:p>
            <a:r>
              <a:rPr lang="es-ES" sz="2400" dirty="0"/>
              <a:t>2. Reparación de escritura: Si la escritura genera discrepancias o inconsistencias, se inicia una corrección. Esto ralentizará la operación de escritura.</a:t>
            </a:r>
          </a:p>
          <a:p>
            <a:r>
              <a:rPr lang="es-ES" sz="2400" dirty="0"/>
              <a:t>3. Reparación asíncrona: En este caso, la corrección no forma parte de una operación de lectura o escritura.</a:t>
            </a:r>
            <a:endParaRPr lang="es-CO" sz="2400" dirty="0"/>
          </a:p>
        </p:txBody>
      </p:sp>
    </p:spTree>
    <p:extLst>
      <p:ext uri="{BB962C8B-B14F-4D97-AF65-F5344CB8AC3E}">
        <p14:creationId xmlns:p14="http://schemas.microsoft.com/office/powerpoint/2010/main" val="3796385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981EB-D1FA-0F48-4205-FEB693CDFFC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5E8B306-77A7-9A7F-E5A4-7B42F48D2736}"/>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0E39183-14DA-F6FB-87A8-7C904DC2C5C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BE54A88-38EE-BDB2-0506-5B6FD04C416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873EE8C-0BF3-FF39-10A6-0ED49234C9C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C139F7E-6DC1-6349-E14E-BA278E3B83A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138F75F-490A-148A-A565-F34EA7A2162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CA82D0FD-8E73-0EFC-0738-EA52D672EA9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F073D1E-505E-08EC-CC7B-EB2CA43A4DEB}"/>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59C85EC-D504-3199-CD5A-88287B1786F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F80A235-719E-A457-948B-6F726CE5D9D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50839B5B-06E0-F501-1DA4-5E3D1BA312C5}"/>
              </a:ext>
            </a:extLst>
          </p:cNvPr>
          <p:cNvSpPr txBox="1"/>
          <p:nvPr/>
        </p:nvSpPr>
        <p:spPr>
          <a:xfrm>
            <a:off x="1299815" y="1078242"/>
            <a:ext cx="7985588" cy="8279190"/>
          </a:xfrm>
          <a:prstGeom prst="rect">
            <a:avLst/>
          </a:prstGeom>
          <a:noFill/>
        </p:spPr>
        <p:txBody>
          <a:bodyPr wrap="square">
            <a:spAutoFit/>
          </a:bodyPr>
          <a:lstStyle/>
          <a:p>
            <a:r>
              <a:rPr lang="es-ES" sz="2800" dirty="0"/>
              <a:t>El teorema CAP, también conocido como teorema de </a:t>
            </a:r>
            <a:r>
              <a:rPr lang="es-ES" sz="2800" dirty="0" err="1"/>
              <a:t>Brewer</a:t>
            </a:r>
            <a:r>
              <a:rPr lang="es-ES" sz="2800" dirty="0"/>
              <a:t>, establece que en un entorno informático distribuido (un conjunto de nodos interconectados que comparten datos), es imposible ofrecer las siguientes garantías. En el mejor de los casos, se pueden tener dos de las tres siguientes; una debe sacrificarse.</a:t>
            </a:r>
          </a:p>
          <a:p>
            <a:endParaRPr lang="es-ES" sz="2800" dirty="0"/>
          </a:p>
          <a:p>
            <a:r>
              <a:rPr lang="es-ES" sz="2800" dirty="0"/>
              <a:t>1. La </a:t>
            </a:r>
            <a:r>
              <a:rPr lang="es-ES" sz="2800" b="1" i="1" dirty="0"/>
              <a:t>consistencia</a:t>
            </a:r>
            <a:r>
              <a:rPr lang="es-ES" sz="2800" dirty="0"/>
              <a:t> implica que cada lectura recupera la última escritura.</a:t>
            </a:r>
          </a:p>
          <a:p>
            <a:endParaRPr lang="es-ES" sz="2800" dirty="0"/>
          </a:p>
          <a:p>
            <a:r>
              <a:rPr lang="es-ES" sz="2800" dirty="0"/>
              <a:t>2. La </a:t>
            </a:r>
            <a:r>
              <a:rPr lang="es-ES" sz="2800" b="1" i="1" dirty="0"/>
              <a:t>disponibilidad</a:t>
            </a:r>
            <a:r>
              <a:rPr lang="es-ES" sz="2800" dirty="0"/>
              <a:t> implica que las lecturas y escrituras siempre tienen éxito. En otras palabras, cada nodo que no falla devolverá una respuesta en un tiempo razonable.</a:t>
            </a:r>
          </a:p>
          <a:p>
            <a:endParaRPr lang="es-ES" sz="2800" dirty="0"/>
          </a:p>
          <a:p>
            <a:r>
              <a:rPr lang="es-ES" sz="2800" dirty="0"/>
              <a:t>3. La </a:t>
            </a:r>
            <a:r>
              <a:rPr lang="es-ES" sz="2800" b="1" i="1" dirty="0"/>
              <a:t>tolerancia a particiones </a:t>
            </a:r>
            <a:r>
              <a:rPr lang="es-ES" sz="2800" dirty="0"/>
              <a:t>implica que el sistema seguirá funcionando cuando se produzca una partición de la red.</a:t>
            </a:r>
            <a:endParaRPr lang="es-CO" sz="2800" dirty="0"/>
          </a:p>
        </p:txBody>
      </p:sp>
      <p:pic>
        <p:nvPicPr>
          <p:cNvPr id="14" name="Imagen 13">
            <a:extLst>
              <a:ext uri="{FF2B5EF4-FFF2-40B4-BE49-F238E27FC236}">
                <a16:creationId xmlns:a16="http://schemas.microsoft.com/office/drawing/2014/main" id="{A3032725-D80B-3FBB-97E5-E70610C66570}"/>
              </a:ext>
            </a:extLst>
          </p:cNvPr>
          <p:cNvPicPr>
            <a:picLocks noChangeAspect="1"/>
          </p:cNvPicPr>
          <p:nvPr/>
        </p:nvPicPr>
        <p:blipFill>
          <a:blip r:embed="rId5"/>
          <a:stretch>
            <a:fillRect/>
          </a:stretch>
        </p:blipFill>
        <p:spPr>
          <a:xfrm>
            <a:off x="11325213" y="2526383"/>
            <a:ext cx="5895986" cy="5564171"/>
          </a:xfrm>
          <a:prstGeom prst="rect">
            <a:avLst/>
          </a:prstGeom>
        </p:spPr>
      </p:pic>
    </p:spTree>
    <p:extLst>
      <p:ext uri="{BB962C8B-B14F-4D97-AF65-F5344CB8AC3E}">
        <p14:creationId xmlns:p14="http://schemas.microsoft.com/office/powerpoint/2010/main" val="1085548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629EE-1985-2225-31E2-050DC896E6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E846FC-1099-F5A4-7D4D-94754DDF4519}"/>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B433B88B-431D-F520-8A64-604BAC5A4F71}"/>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1D05F255-F2E3-68A0-D911-D29FFBA02339}"/>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096DCFA7-361F-02A9-70F0-6BC7CADA3C28}"/>
              </a:ext>
            </a:extLst>
          </p:cNvPr>
          <p:cNvSpPr txBox="1"/>
          <p:nvPr/>
        </p:nvSpPr>
        <p:spPr>
          <a:xfrm>
            <a:off x="2000250" y="1952625"/>
            <a:ext cx="14668500" cy="1754326"/>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Objetivo</a:t>
            </a: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0446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02586-0B5C-AA2D-8FF2-3357A7DFB4D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B26EF9B-7C04-8794-AF76-80FE414F8D9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2AF00F1D-177A-9235-BC59-3AD37618CA4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41C710F-9EFE-CCE0-902A-C708F35DCE8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95B3B190-27E6-69C0-5576-1E4BE3D276D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DC6C48F-2735-E020-F04A-000E52D36AA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1A3DAAA-1AE3-4C71-E57A-948103A3C24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6548F3B-6552-BDBF-A7AF-956FF715C56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50EFE89A-D423-1EE0-B718-FF71F339BE66}"/>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889209C-4EFE-7049-A3EF-DC635883F67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47DC7F0-EBDA-C4EE-D35C-EC4CD86D46D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35E96473-3450-91A0-8D29-CD048D6C3F72}"/>
              </a:ext>
            </a:extLst>
          </p:cNvPr>
          <p:cNvPicPr>
            <a:picLocks noChangeAspect="1"/>
          </p:cNvPicPr>
          <p:nvPr/>
        </p:nvPicPr>
        <p:blipFill>
          <a:blip r:embed="rId5"/>
          <a:stretch>
            <a:fillRect/>
          </a:stretch>
        </p:blipFill>
        <p:spPr>
          <a:xfrm>
            <a:off x="5797484" y="2486320"/>
            <a:ext cx="7640425" cy="5730319"/>
          </a:xfrm>
          <a:prstGeom prst="rect">
            <a:avLst/>
          </a:prstGeom>
        </p:spPr>
      </p:pic>
    </p:spTree>
    <p:extLst>
      <p:ext uri="{BB962C8B-B14F-4D97-AF65-F5344CB8AC3E}">
        <p14:creationId xmlns:p14="http://schemas.microsoft.com/office/powerpoint/2010/main" val="3867521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82A0A-0AFD-478B-D57F-0FA0C1B649F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B67B0D1-A834-C4C2-6B2E-28DBD35B622B}"/>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69BB0A5-F2A6-71CA-B2EC-989DDAA33125}"/>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45F2FDC-4111-A89D-B12E-1055EB462D4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0A88316-638A-1BC9-602F-12D668052CD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547F990F-A3E5-2D46-E5F3-91B237BE6B1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9CE9807-00F2-9B83-6329-23C561CB7D3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8CBC3ED7-D0E0-56AD-ED53-B609B4BD8D3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4A1A152-045D-81A2-4F29-4241E2EA8FCB}"/>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E155235-8BED-1959-64DD-335FBE668F4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121A3D3B-FA51-4004-62B8-45027F390CB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CF92237C-5396-EE15-9959-A97614CF79E5}"/>
              </a:ext>
            </a:extLst>
          </p:cNvPr>
          <p:cNvSpPr txBox="1"/>
          <p:nvPr/>
        </p:nvSpPr>
        <p:spPr>
          <a:xfrm>
            <a:off x="1415198" y="1373173"/>
            <a:ext cx="15457603" cy="8063746"/>
          </a:xfrm>
          <a:prstGeom prst="rect">
            <a:avLst/>
          </a:prstGeom>
          <a:noFill/>
        </p:spPr>
        <p:txBody>
          <a:bodyPr wrap="square">
            <a:spAutoFit/>
          </a:bodyPr>
          <a:lstStyle/>
          <a:p>
            <a:pPr>
              <a:buNone/>
            </a:pPr>
            <a:r>
              <a:rPr lang="es-ES" sz="2000" b="1" dirty="0"/>
              <a:t>Inicio (La Era Centralizada)</a:t>
            </a:r>
          </a:p>
          <a:p>
            <a:pPr>
              <a:buNone/>
            </a:pPr>
            <a:endParaRPr lang="es-ES" sz="2000" b="1" dirty="0"/>
          </a:p>
          <a:p>
            <a:pPr>
              <a:buNone/>
            </a:pPr>
            <a:r>
              <a:rPr lang="es-ES" sz="2000" b="1" dirty="0"/>
              <a:t>La Historia:</a:t>
            </a:r>
            <a:r>
              <a:rPr lang="es-ES" sz="2000" dirty="0"/>
              <a:t> Imagina que trabajas en el Instituto XYZ. Todo el flujo de información pasa por una sola persona: </a:t>
            </a:r>
            <a:r>
              <a:rPr lang="es-ES" sz="2000" b="1" dirty="0"/>
              <a:t>Carlos</a:t>
            </a:r>
            <a:r>
              <a:rPr lang="es-ES" sz="2000" dirty="0"/>
              <a:t>, nuestro administrador.</a:t>
            </a:r>
          </a:p>
          <a:p>
            <a:pPr>
              <a:buNone/>
            </a:pPr>
            <a:r>
              <a:rPr lang="es-ES" sz="2000" dirty="0"/>
              <a:t>Cada mañana, los 50 instructores hacen fila o llaman a Carlos para conocer su agenda. El sistema es simple y confiable: si Carlos lo dice, es verdad. Mientras la carga de trabajo sea manejable, este modelo centralizado funciona a la perfección.</a:t>
            </a:r>
          </a:p>
          <a:p>
            <a:pPr>
              <a:buNone/>
            </a:pPr>
            <a:br>
              <a:rPr lang="es-ES" sz="2000" dirty="0"/>
            </a:br>
            <a:endParaRPr lang="es-ES" sz="2000" dirty="0"/>
          </a:p>
          <a:p>
            <a:pPr>
              <a:buNone/>
            </a:pPr>
            <a:r>
              <a:rPr lang="es-ES" sz="2000" b="1" dirty="0"/>
              <a:t>El Problema del Crecimiento</a:t>
            </a:r>
          </a:p>
          <a:p>
            <a:pPr>
              <a:buNone/>
            </a:pPr>
            <a:r>
              <a:rPr lang="es-ES" sz="2000" b="1" dirty="0"/>
              <a:t>El Escenario:</a:t>
            </a:r>
            <a:r>
              <a:rPr lang="es-ES" sz="2000" dirty="0"/>
              <a:t> El instituto lanza una campaña de marketing exitosa y la demanda se dispara. De repente, Carlos está desbordado. Las líneas están ocupadas y la fila para hablar con él es interminable.</a:t>
            </a:r>
          </a:p>
          <a:p>
            <a:pPr>
              <a:buNone/>
            </a:pPr>
            <a:endParaRPr lang="es-ES" sz="2000" dirty="0"/>
          </a:p>
          <a:p>
            <a:pPr>
              <a:buNone/>
            </a:pPr>
            <a:r>
              <a:rPr lang="es-ES" sz="2000" b="1" dirty="0"/>
              <a:t>La Solución (Escalado Horizontal):</a:t>
            </a:r>
            <a:r>
              <a:rPr lang="es-ES" sz="2000" dirty="0"/>
              <a:t> Para solucionar el cuello de botella, contratamos a </a:t>
            </a:r>
            <a:r>
              <a:rPr lang="es-ES" sz="2000" b="1" dirty="0"/>
              <a:t>Luis</a:t>
            </a:r>
            <a:r>
              <a:rPr lang="es-ES" sz="2000" dirty="0"/>
              <a:t>. Ahora tenemos dos administradores (dos "servidores") trabajando en paralelo. La carga se divide y la atención es más rápida. Parece la solución ideal, ¿verdad?</a:t>
            </a:r>
          </a:p>
          <a:p>
            <a:pPr>
              <a:buNone/>
            </a:pPr>
            <a:endParaRPr lang="es-ES" sz="2000" dirty="0"/>
          </a:p>
          <a:p>
            <a:r>
              <a:rPr lang="es-ES" sz="2000" b="1" dirty="0"/>
              <a:t>El Conflicto de Información</a:t>
            </a:r>
          </a:p>
          <a:p>
            <a:endParaRPr lang="es-ES" sz="2000" b="1" dirty="0"/>
          </a:p>
          <a:p>
            <a:r>
              <a:rPr lang="es-ES" sz="2000" b="1" dirty="0"/>
              <a:t>El Incidente:</a:t>
            </a:r>
            <a:r>
              <a:rPr lang="es-ES" sz="2000" dirty="0"/>
              <a:t> Un día, el coordinador cambia tu clase de las 3:00 PM y le avisa a </a:t>
            </a:r>
            <a:r>
              <a:rPr lang="es-ES" sz="2000" b="1" dirty="0"/>
              <a:t>Luis</a:t>
            </a:r>
            <a:r>
              <a:rPr lang="es-ES" sz="2000" dirty="0"/>
              <a:t>. Minutos después, tú vas y le preguntas a </a:t>
            </a:r>
            <a:r>
              <a:rPr lang="es-ES" sz="2000" b="1" dirty="0"/>
              <a:t>Carlos</a:t>
            </a:r>
            <a:r>
              <a:rPr lang="es-ES" sz="2000" dirty="0"/>
              <a:t> por tu horario.</a:t>
            </a:r>
          </a:p>
          <a:p>
            <a:endParaRPr lang="es-ES" sz="2000" dirty="0"/>
          </a:p>
          <a:p>
            <a:r>
              <a:rPr lang="es-ES" sz="2000" b="1" dirty="0"/>
              <a:t>El Resultado:</a:t>
            </a:r>
            <a:endParaRPr lang="es-ES" sz="2000" dirty="0"/>
          </a:p>
          <a:p>
            <a:r>
              <a:rPr lang="es-ES" sz="2000" b="1" dirty="0"/>
              <a:t>Carlos</a:t>
            </a:r>
            <a:r>
              <a:rPr lang="es-ES" sz="2000" dirty="0"/>
              <a:t> revisa su cuaderno y te dice: "Estás libre a las 3:00 PM".</a:t>
            </a:r>
          </a:p>
          <a:p>
            <a:r>
              <a:rPr lang="es-ES" sz="2000" dirty="0"/>
              <a:t>Pero </a:t>
            </a:r>
            <a:r>
              <a:rPr lang="es-ES" sz="2000" b="1" dirty="0"/>
              <a:t>Luis</a:t>
            </a:r>
            <a:r>
              <a:rPr lang="es-ES" sz="2000" dirty="0"/>
              <a:t> tiene anotado: "Tienes clase con el Cliente Z".</a:t>
            </a:r>
          </a:p>
          <a:p>
            <a:endParaRPr lang="es-ES" sz="2000" dirty="0"/>
          </a:p>
          <a:p>
            <a:r>
              <a:rPr lang="es-ES" sz="2000" b="1" dirty="0"/>
              <a:t>El Problema:</a:t>
            </a:r>
            <a:r>
              <a:rPr lang="es-ES" sz="2000" dirty="0"/>
              <a:t> Hemos perdido la </a:t>
            </a:r>
            <a:r>
              <a:rPr lang="es-ES" sz="2000" b="1" dirty="0"/>
              <a:t>Consistencia</a:t>
            </a:r>
            <a:r>
              <a:rPr lang="es-ES" sz="2000" dirty="0"/>
              <a:t>. Dependiendo de con quién hables, obtienes una versión diferente de la realidad.</a:t>
            </a:r>
          </a:p>
          <a:p>
            <a:pPr>
              <a:buNone/>
            </a:pPr>
            <a:endParaRPr lang="es-ES" sz="1800" dirty="0"/>
          </a:p>
        </p:txBody>
      </p:sp>
    </p:spTree>
    <p:extLst>
      <p:ext uri="{BB962C8B-B14F-4D97-AF65-F5344CB8AC3E}">
        <p14:creationId xmlns:p14="http://schemas.microsoft.com/office/powerpoint/2010/main" val="3606961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5E77B-C1AC-264E-0B45-BC7E2BFC18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040893-2E54-CE92-8AB9-3DC062D86CE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D6070D9-FCA3-DE24-96BB-098722AD815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AD26829-4143-402A-E4AC-70C42AA85C7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6720F67-CEA7-10F9-DA1A-7D807B16DAB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4BC82E8-22B8-35DF-1F32-76D44B828F5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609023C-58A0-8844-CE28-6134FE72A1A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EBBE1DE5-0DB7-A853-7699-6A00868EB0A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42FE945-4101-3C99-B830-11E03BA2A2F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B17637F4-1635-500A-1225-5886DB7B0870}"/>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42EB269-0FB9-F2A0-9F8C-A67139777A4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89DAC06F-9EA1-E995-C776-E91AB1435F93}"/>
              </a:ext>
            </a:extLst>
          </p:cNvPr>
          <p:cNvSpPr txBox="1"/>
          <p:nvPr/>
        </p:nvSpPr>
        <p:spPr>
          <a:xfrm>
            <a:off x="1218415" y="1003905"/>
            <a:ext cx="15599003" cy="8279190"/>
          </a:xfrm>
          <a:prstGeom prst="rect">
            <a:avLst/>
          </a:prstGeom>
          <a:noFill/>
        </p:spPr>
        <p:txBody>
          <a:bodyPr wrap="square">
            <a:spAutoFit/>
          </a:bodyPr>
          <a:lstStyle/>
          <a:p>
            <a:pPr>
              <a:buNone/>
            </a:pPr>
            <a:r>
              <a:rPr lang="es-ES" sz="2800" b="1" dirty="0"/>
              <a:t>Buscando la Perfección (Consistencia Estricta)</a:t>
            </a:r>
          </a:p>
          <a:p>
            <a:pPr>
              <a:buNone/>
            </a:pPr>
            <a:endParaRPr lang="es-ES" sz="2800" b="1" dirty="0"/>
          </a:p>
          <a:p>
            <a:pPr>
              <a:buNone/>
            </a:pPr>
            <a:r>
              <a:rPr lang="es-ES" sz="2800" b="1" dirty="0"/>
              <a:t>La Nueva Regla:</a:t>
            </a:r>
            <a:r>
              <a:rPr lang="es-ES" sz="2800" dirty="0"/>
              <a:t> Para evitar errores, el coordinador impone una ley: </a:t>
            </a:r>
            <a:r>
              <a:rPr lang="es-ES" sz="2800" i="1" dirty="0"/>
              <a:t>"Nadie puede confirmar una actualización hasta que esté escrita en los cuadernos de Carlos Y de Luis al mismo tiempo"</a:t>
            </a:r>
            <a:r>
              <a:rPr lang="es-ES" sz="2800" dirty="0"/>
              <a:t>.</a:t>
            </a:r>
          </a:p>
          <a:p>
            <a:pPr>
              <a:buNone/>
            </a:pPr>
            <a:endParaRPr lang="es-ES" sz="2800" dirty="0"/>
          </a:p>
          <a:p>
            <a:pPr>
              <a:buNone/>
            </a:pPr>
            <a:r>
              <a:rPr lang="es-ES" sz="2800" b="1" dirty="0"/>
              <a:t>El Efecto:</a:t>
            </a:r>
            <a:r>
              <a:rPr lang="es-ES" sz="2800" dirty="0"/>
              <a:t> Ahora los datos son seguros. Si hablas con cualquiera de los dos, la información es idéntica. Sin embargo, cada llamada toma el doble de tiempo porque deben coordinarse entre ellos antes de colgar. Hemos ganado seguridad, pero hemos añadido </a:t>
            </a:r>
            <a:r>
              <a:rPr lang="es-ES" sz="2800" b="1" dirty="0"/>
              <a:t>latencia</a:t>
            </a:r>
            <a:r>
              <a:rPr lang="es-ES" sz="2800" dirty="0"/>
              <a:t>.</a:t>
            </a:r>
          </a:p>
          <a:p>
            <a:pPr>
              <a:buNone/>
            </a:pPr>
            <a:br>
              <a:rPr lang="es-ES" sz="2800" dirty="0"/>
            </a:br>
            <a:endParaRPr lang="es-ES" sz="2800" dirty="0"/>
          </a:p>
          <a:p>
            <a:pPr>
              <a:buNone/>
            </a:pPr>
            <a:r>
              <a:rPr lang="es-ES" sz="2800" b="1" dirty="0"/>
              <a:t>Cuando alguien falta (Problema de Disponibilidad)</a:t>
            </a:r>
          </a:p>
          <a:p>
            <a:pPr>
              <a:buNone/>
            </a:pPr>
            <a:endParaRPr lang="es-ES" sz="2800" b="1" dirty="0"/>
          </a:p>
          <a:p>
            <a:pPr>
              <a:buNone/>
            </a:pPr>
            <a:r>
              <a:rPr lang="es-ES" sz="2800" b="1" dirty="0"/>
              <a:t>El Escenario:</a:t>
            </a:r>
            <a:r>
              <a:rPr lang="es-ES" sz="2800" dirty="0"/>
              <a:t> Carlos se enferma y no va a trabajar.</a:t>
            </a:r>
          </a:p>
          <a:p>
            <a:pPr>
              <a:buNone/>
            </a:pPr>
            <a:endParaRPr lang="es-ES" sz="2800" dirty="0"/>
          </a:p>
          <a:p>
            <a:pPr>
              <a:buNone/>
            </a:pPr>
            <a:r>
              <a:rPr lang="es-ES" sz="2800" b="1" dirty="0"/>
              <a:t>El Fallo del Sistema:</a:t>
            </a:r>
            <a:r>
              <a:rPr lang="es-ES" sz="2800" dirty="0"/>
              <a:t> Debido a la regla de "escribir en ambos cuadernos", Luis se queda paralizado. No puede aceptar nuevas citas porque no puede confirmar que Carlos también las anote.</a:t>
            </a:r>
          </a:p>
          <a:p>
            <a:pPr>
              <a:buNone/>
            </a:pPr>
            <a:r>
              <a:rPr lang="es-ES" sz="2800" dirty="0"/>
              <a:t>Aunque Luis está ahí y listo para trabajar, el sistema </a:t>
            </a:r>
            <a:r>
              <a:rPr lang="es-ES" sz="2800" b="1" dirty="0"/>
              <a:t>no está disponible</a:t>
            </a:r>
            <a:r>
              <a:rPr lang="es-ES" sz="2800" dirty="0"/>
              <a:t> para nuevas escrituras. El sistema se detiene para proteger la integridad de los datos.</a:t>
            </a:r>
          </a:p>
        </p:txBody>
      </p:sp>
    </p:spTree>
    <p:extLst>
      <p:ext uri="{BB962C8B-B14F-4D97-AF65-F5344CB8AC3E}">
        <p14:creationId xmlns:p14="http://schemas.microsoft.com/office/powerpoint/2010/main" val="1103482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4499C-A08A-CA4D-B845-C152D98529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2556AC-F359-EF72-D30B-A399B627C0C7}"/>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A7F8B30-D4FD-6001-7720-075D4C9712C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74C5314-11B8-2B8A-2866-A3BC3FA5F23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19BE1F7-E9C4-1C3D-A632-3AB417B5130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AB88038-A7E8-3484-C863-9B67C11BC0D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795B77E-C11F-C205-5516-A4931CB4E61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1DB70133-A584-7299-D6AD-03CEE2063ED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8FCCC47-2411-FAB0-3066-31AAE7FECC8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C00FA30F-1100-1A23-2F27-9D80A0FB433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3D6B53D-3BCC-9D9F-4FDE-3DC82F97F693}"/>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BE2817CF-9E1A-E75C-F405-F71B333E2013}"/>
              </a:ext>
            </a:extLst>
          </p:cNvPr>
          <p:cNvSpPr txBox="1"/>
          <p:nvPr/>
        </p:nvSpPr>
        <p:spPr>
          <a:xfrm>
            <a:off x="1529499" y="1079741"/>
            <a:ext cx="14797725" cy="8063746"/>
          </a:xfrm>
          <a:prstGeom prst="rect">
            <a:avLst/>
          </a:prstGeom>
          <a:noFill/>
        </p:spPr>
        <p:txBody>
          <a:bodyPr wrap="square">
            <a:spAutoFit/>
          </a:bodyPr>
          <a:lstStyle/>
          <a:p>
            <a:pPr>
              <a:buNone/>
            </a:pPr>
            <a:r>
              <a:rPr lang="es-ES" sz="2800" b="1" dirty="0"/>
              <a:t>La Pelea (Tolerancia a Particiones)</a:t>
            </a:r>
          </a:p>
          <a:p>
            <a:pPr>
              <a:buNone/>
            </a:pPr>
            <a:endParaRPr lang="es-ES" sz="2800" b="1" dirty="0"/>
          </a:p>
          <a:p>
            <a:pPr>
              <a:buNone/>
            </a:pPr>
            <a:r>
              <a:rPr lang="es-ES" sz="2800" b="1" dirty="0"/>
              <a:t>El Escenario:</a:t>
            </a:r>
            <a:r>
              <a:rPr lang="es-ES" sz="2800" dirty="0"/>
              <a:t> Carlos y Luis están en la oficina, pero han tenido una discusión terrible y no se hablan. Hay un corte total de comunicación entre ellos (una </a:t>
            </a:r>
            <a:r>
              <a:rPr lang="es-ES" sz="2800" b="1" dirty="0"/>
              <a:t>Partición de Red</a:t>
            </a:r>
            <a:r>
              <a:rPr lang="es-ES" sz="2800" dirty="0"/>
              <a:t>).</a:t>
            </a:r>
          </a:p>
          <a:p>
            <a:pPr>
              <a:buNone/>
            </a:pPr>
            <a:r>
              <a:rPr lang="es-ES" sz="2800" b="1" dirty="0"/>
              <a:t>El Dilema del Coordinador:</a:t>
            </a:r>
            <a:r>
              <a:rPr lang="es-ES" sz="2800" dirty="0"/>
              <a:t> Tiene que tomar una decisión difícil:</a:t>
            </a:r>
          </a:p>
          <a:p>
            <a:pPr>
              <a:buNone/>
            </a:pPr>
            <a:endParaRPr lang="es-ES" sz="2800" dirty="0"/>
          </a:p>
          <a:p>
            <a:pPr>
              <a:buFont typeface="+mj-lt"/>
              <a:buAutoNum type="arabicPeriod"/>
            </a:pPr>
            <a:r>
              <a:rPr lang="es-ES" sz="2800" dirty="0"/>
              <a:t>¿Dejamos que sigan trabajando independientemente y arriesgamos datos diferentes? (Priorizar Disponibilidad).</a:t>
            </a:r>
          </a:p>
          <a:p>
            <a:pPr>
              <a:buFont typeface="+mj-lt"/>
              <a:buAutoNum type="arabicPeriod"/>
            </a:pPr>
            <a:r>
              <a:rPr lang="es-ES" sz="2800" dirty="0"/>
              <a:t>¿Les prohibimos trabajar hasta que se hablen de nuevo para evitar errores? (Priorizar Consistencia).</a:t>
            </a:r>
          </a:p>
          <a:p>
            <a:pPr>
              <a:buFont typeface="+mj-lt"/>
              <a:buAutoNum type="arabicPeriod"/>
            </a:pPr>
            <a:endParaRPr lang="es-ES" sz="2800" dirty="0"/>
          </a:p>
          <a:p>
            <a:pPr>
              <a:buFont typeface="+mj-lt"/>
              <a:buAutoNum type="arabicPeriod"/>
            </a:pPr>
            <a:endParaRPr lang="es-ES" sz="2800" dirty="0"/>
          </a:p>
          <a:p>
            <a:r>
              <a:rPr lang="es-ES" sz="2800" dirty="0"/>
              <a:t>Esta historia ilustra las tres promesas de un sistema distribuido. Solo podemos garantizar dos al mismo tiempo:</a:t>
            </a:r>
          </a:p>
          <a:p>
            <a:endParaRPr lang="es-ES" sz="2800" dirty="0"/>
          </a:p>
          <a:p>
            <a:r>
              <a:rPr lang="es-ES" sz="2800" b="1" dirty="0"/>
              <a:t>Consistencia (C):</a:t>
            </a:r>
            <a:r>
              <a:rPr lang="es-ES" sz="2800" dirty="0"/>
              <a:t> Carlos y Luis siempre tienen el mismo dato exacto.</a:t>
            </a:r>
          </a:p>
          <a:p>
            <a:r>
              <a:rPr lang="es-ES" sz="2800" b="1" dirty="0"/>
              <a:t>Disponibilidad (A):</a:t>
            </a:r>
            <a:r>
              <a:rPr lang="es-ES" sz="2800" dirty="0"/>
              <a:t> Si uno falta, el otro sigue operando sin problemas.</a:t>
            </a:r>
          </a:p>
          <a:p>
            <a:r>
              <a:rPr lang="es-ES" sz="2800" b="1" dirty="0"/>
              <a:t>Tolerancia a Particiones (P):</a:t>
            </a:r>
            <a:r>
              <a:rPr lang="es-ES" sz="2800" dirty="0"/>
              <a:t> El sistema aguanta aunque se corte la comunicación interna.</a:t>
            </a:r>
          </a:p>
          <a:p>
            <a:pPr>
              <a:buFont typeface="+mj-lt"/>
              <a:buAutoNum type="arabicPeriod"/>
            </a:pPr>
            <a:endParaRPr lang="es-ES" dirty="0"/>
          </a:p>
        </p:txBody>
      </p:sp>
    </p:spTree>
    <p:extLst>
      <p:ext uri="{BB962C8B-B14F-4D97-AF65-F5344CB8AC3E}">
        <p14:creationId xmlns:p14="http://schemas.microsoft.com/office/powerpoint/2010/main" val="4207512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DD0CC-C2D3-F225-717F-BC93E416BD6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78B3187-C988-2261-A914-403432D5D37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F498BD2-D091-0530-CBC6-0C1A4A80E64B}"/>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E648636-684C-DA39-3D24-1B7A3AFA179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7AEA5FD-64B5-7604-7584-014A80C06BA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2454258-B0CE-FE0D-57EC-DA4AAF385D29}"/>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9FA2FBD-7BFD-D092-43F8-DD12AEF3F03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8373A29-01B5-4E13-1675-3AAD39AA345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125EC47-158A-DE7F-34CC-D4DB4260D14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86E4684-1DD1-CD70-38CC-360C34640CA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81EACA0-CF58-B76D-B203-F15DF9F270F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19EBB0C2-7E90-661A-DF1F-73F1A74631C8}"/>
              </a:ext>
            </a:extLst>
          </p:cNvPr>
          <p:cNvSpPr txBox="1"/>
          <p:nvPr/>
        </p:nvSpPr>
        <p:spPr>
          <a:xfrm>
            <a:off x="1435230" y="1437851"/>
            <a:ext cx="14467788" cy="7109639"/>
          </a:xfrm>
          <a:prstGeom prst="rect">
            <a:avLst/>
          </a:prstGeom>
          <a:noFill/>
        </p:spPr>
        <p:txBody>
          <a:bodyPr wrap="square">
            <a:spAutoFit/>
          </a:bodyPr>
          <a:lstStyle/>
          <a:p>
            <a:pPr>
              <a:buNone/>
            </a:pPr>
            <a:r>
              <a:rPr lang="es-ES" sz="2400" b="1" dirty="0"/>
              <a:t>La Realidad de los Sistemas Distribuidos</a:t>
            </a:r>
          </a:p>
          <a:p>
            <a:pPr>
              <a:buNone/>
            </a:pPr>
            <a:endParaRPr lang="es-ES" sz="2400" b="1" dirty="0"/>
          </a:p>
          <a:p>
            <a:pPr>
              <a:buNone/>
            </a:pPr>
            <a:r>
              <a:rPr lang="es-ES" sz="2400" dirty="0"/>
              <a:t>En el mundo real, las redes fallan y los cables se rompen (la Partición es inevitable). Por lo tanto, la verdadera elección es:</a:t>
            </a:r>
          </a:p>
          <a:p>
            <a:pPr>
              <a:buNone/>
            </a:pPr>
            <a:endParaRPr lang="es-ES" sz="2400" dirty="0"/>
          </a:p>
          <a:p>
            <a:pPr marL="342900" indent="-342900">
              <a:buFont typeface="Arial" panose="020B0604020202020204" pitchFamily="34" charset="0"/>
              <a:buChar char="•"/>
            </a:pPr>
            <a:r>
              <a:rPr lang="es-ES" sz="2400" b="1" dirty="0"/>
              <a:t>CP (Consistencia ante todo):</a:t>
            </a:r>
            <a:r>
              <a:rPr lang="es-ES" sz="2400" dirty="0"/>
              <a:t> Si Carlos y Luis no se hablan, cerramos la ventanilla. Preferimos no atender a dar un dato erróneo.</a:t>
            </a:r>
          </a:p>
          <a:p>
            <a:pPr>
              <a:buFont typeface="Arial" panose="020B0604020202020204" pitchFamily="34" charset="0"/>
              <a:buChar char="•"/>
            </a:pPr>
            <a:r>
              <a:rPr lang="es-ES" sz="2400" i="1" dirty="0"/>
              <a:t>Uso:</a:t>
            </a:r>
            <a:r>
              <a:rPr lang="es-ES" sz="2400" dirty="0"/>
              <a:t> Bancos, finanzas.</a:t>
            </a:r>
          </a:p>
          <a:p>
            <a:pPr marL="342900" indent="-342900">
              <a:buFont typeface="Arial" panose="020B0604020202020204" pitchFamily="34" charset="0"/>
              <a:buChar char="•"/>
            </a:pPr>
            <a:r>
              <a:rPr lang="es-ES" sz="2400" b="1" dirty="0"/>
              <a:t>AP (Disponibilidad ante todo):</a:t>
            </a:r>
            <a:r>
              <a:rPr lang="es-ES" sz="2400" dirty="0"/>
              <a:t> Si Carlos y Luis no se hablan, siguen atendiendo. Quizás los datos no coincidan por un rato, pero el negocio no se detiene.</a:t>
            </a:r>
          </a:p>
          <a:p>
            <a:pPr>
              <a:buFont typeface="Arial" panose="020B0604020202020204" pitchFamily="34" charset="0"/>
              <a:buChar char="•"/>
            </a:pPr>
            <a:r>
              <a:rPr lang="es-ES" sz="2400" i="1" dirty="0"/>
              <a:t>Uso:</a:t>
            </a:r>
            <a:r>
              <a:rPr lang="es-ES" sz="2400" dirty="0"/>
              <a:t> Redes sociales, carritos de compra, "Me gusta".</a:t>
            </a:r>
          </a:p>
          <a:p>
            <a:pPr>
              <a:buNone/>
            </a:pPr>
            <a:br>
              <a:rPr lang="es-ES" sz="2400" dirty="0"/>
            </a:br>
            <a:endParaRPr lang="es-ES" sz="2400" dirty="0"/>
          </a:p>
          <a:p>
            <a:pPr>
              <a:buNone/>
            </a:pPr>
            <a:r>
              <a:rPr lang="es-ES" sz="2400" b="1" dirty="0"/>
              <a:t>Conclusión ¿Qué elegir?</a:t>
            </a:r>
          </a:p>
          <a:p>
            <a:pPr>
              <a:buNone/>
            </a:pPr>
            <a:endParaRPr lang="es-ES" sz="2400" b="1" dirty="0"/>
          </a:p>
          <a:p>
            <a:pPr marL="342900" indent="-342900">
              <a:buFont typeface="Arial" panose="020B0604020202020204" pitchFamily="34" charset="0"/>
              <a:buChar char="•"/>
            </a:pPr>
            <a:r>
              <a:rPr lang="es-ES" sz="2400" b="1" dirty="0"/>
              <a:t>Elige AP (Disponibilidad)</a:t>
            </a:r>
            <a:r>
              <a:rPr lang="es-ES" sz="2400" dirty="0"/>
              <a:t> si tu negocio permite la "Consistencia Eventual" (no importa si los datos tardan unos segundos en sincronizarse, como un </a:t>
            </a:r>
            <a:r>
              <a:rPr lang="es-ES" sz="2400" i="1" dirty="0" err="1"/>
              <a:t>feed</a:t>
            </a:r>
            <a:r>
              <a:rPr lang="es-ES" sz="2400" dirty="0"/>
              <a:t> de noticias).</a:t>
            </a:r>
          </a:p>
          <a:p>
            <a:pPr marL="342900" indent="-342900">
              <a:buFont typeface="Arial" panose="020B0604020202020204" pitchFamily="34" charset="0"/>
              <a:buChar char="•"/>
            </a:pPr>
            <a:r>
              <a:rPr lang="es-ES" sz="2400" b="1" dirty="0"/>
              <a:t>Elige CP (Consistencia)</a:t>
            </a:r>
            <a:r>
              <a:rPr lang="es-ES" sz="2400" dirty="0"/>
              <a:t> si tu negocio requiere exactitud atómica (como evitar que se venda el mismo asiento de avión dos veces).</a:t>
            </a:r>
          </a:p>
        </p:txBody>
      </p:sp>
    </p:spTree>
    <p:extLst>
      <p:ext uri="{BB962C8B-B14F-4D97-AF65-F5344CB8AC3E}">
        <p14:creationId xmlns:p14="http://schemas.microsoft.com/office/powerpoint/2010/main" val="1609149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AC726-852F-1F69-ED20-BC9B0D53CA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3BB35D5-CE58-9651-C075-7E8723EFAF7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D2174DE-5873-91E1-F3A5-855B33968EE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3F10E14-EB9D-C04C-906A-E0275CC2297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4FD3591-E5FC-B857-2793-AF320D2E283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69F02844-A9E1-27EC-E783-8AAFF848BC2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314AC9D-5CA7-F934-889C-2FA357353A6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C43ACAF-86D9-C2A8-2208-D420C5481CA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9486F146-E4A6-A346-0B5E-4090E5C14D4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51E91E2-6DF4-51A5-5D1A-F054ACFF3FF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3E5033D-1609-0C59-6A5F-FB07B42AA69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99C45AB1-AB25-3724-F468-EF8A7FC35689}"/>
              </a:ext>
            </a:extLst>
          </p:cNvPr>
          <p:cNvPicPr>
            <a:picLocks noChangeAspect="1"/>
          </p:cNvPicPr>
          <p:nvPr/>
        </p:nvPicPr>
        <p:blipFill>
          <a:blip r:embed="rId5"/>
          <a:stretch>
            <a:fillRect/>
          </a:stretch>
        </p:blipFill>
        <p:spPr>
          <a:xfrm>
            <a:off x="2234153" y="2443353"/>
            <a:ext cx="6517064" cy="5664245"/>
          </a:xfrm>
          <a:prstGeom prst="rect">
            <a:avLst/>
          </a:prstGeom>
        </p:spPr>
      </p:pic>
      <p:pic>
        <p:nvPicPr>
          <p:cNvPr id="14" name="Imagen 13">
            <a:extLst>
              <a:ext uri="{FF2B5EF4-FFF2-40B4-BE49-F238E27FC236}">
                <a16:creationId xmlns:a16="http://schemas.microsoft.com/office/drawing/2014/main" id="{94C1D21D-4303-1D0B-3D21-18D4E10BEB1B}"/>
              </a:ext>
            </a:extLst>
          </p:cNvPr>
          <p:cNvPicPr>
            <a:picLocks noChangeAspect="1"/>
          </p:cNvPicPr>
          <p:nvPr/>
        </p:nvPicPr>
        <p:blipFill>
          <a:blip r:embed="rId6"/>
          <a:stretch>
            <a:fillRect/>
          </a:stretch>
        </p:blipFill>
        <p:spPr>
          <a:xfrm>
            <a:off x="11076495" y="2619391"/>
            <a:ext cx="5708832" cy="4903555"/>
          </a:xfrm>
          <a:prstGeom prst="rect">
            <a:avLst/>
          </a:prstGeom>
        </p:spPr>
      </p:pic>
    </p:spTree>
    <p:extLst>
      <p:ext uri="{BB962C8B-B14F-4D97-AF65-F5344CB8AC3E}">
        <p14:creationId xmlns:p14="http://schemas.microsoft.com/office/powerpoint/2010/main" val="3888902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2954C-D507-7BE7-B068-1E6944D9225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5E609FB-C940-B490-288A-B08FB53E0957}"/>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F8D3711-0020-F62C-E759-B2B328F8243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0147A06-A7BF-5493-C305-021C76BCB54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48E0DB8-2995-79E1-BB16-BFF57714394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66AE576E-038E-4DE5-4A41-A768303D15B2}"/>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900D9799-C055-A672-C258-E27067822F7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3F52F2B9-BD51-F518-DDCA-A9661C10ED1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1A876D0B-4C49-DFA3-A689-AF53CB8C09C7}"/>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70C2F8DF-B45D-3C29-67CA-A5AF93760CB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33D26D3-73D6-BA07-7DC9-DC961FDAC6D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Tree>
    <p:extLst>
      <p:ext uri="{BB962C8B-B14F-4D97-AF65-F5344CB8AC3E}">
        <p14:creationId xmlns:p14="http://schemas.microsoft.com/office/powerpoint/2010/main" val="1412854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5F64B-1F49-2CDF-101A-2E36A21CF3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8F90E3-6F7A-091A-87B5-883277A59CA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0FBB899-5567-5BBE-331C-7DB1C95D7B7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28A7045-7CF5-E7B1-B9CC-AE6BE6C69A39}"/>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50F0BB4-6D03-2E64-D41C-22827B3D66C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514CD7A-3BB6-447F-323F-802699FD71D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0E5ECB9-5375-1ECB-6B77-EFDE921DFE3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53DA2E4-FCAE-B0A5-6380-2283B383212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376A8B9-C544-7FED-B627-1DDAD65BD521}"/>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5B09864-61B8-0E86-F353-CE5D032D00E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CF65A15-8B6B-71D4-9DDF-CD4DA9F1635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Tree>
    <p:extLst>
      <p:ext uri="{BB962C8B-B14F-4D97-AF65-F5344CB8AC3E}">
        <p14:creationId xmlns:p14="http://schemas.microsoft.com/office/powerpoint/2010/main" val="1798329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A02A7-FFB8-4DB4-CDBC-FF3CD4DA76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EBC1653-38C1-4FD2-6294-989382C30DE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39F2CF56-1409-8148-E988-DF9BFFF0BC92}"/>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F9D0CD8-F287-09B4-BBD0-0FA311A1069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92CA3A52-9F17-CCD0-9CF4-86DB2445294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FD726B4-975D-EE0D-8869-277343A5920E}"/>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2A327C9-B87C-10A2-10DD-F74918A6A655}"/>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745B152-DA36-14B7-1388-0265DEA4B5B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A8C580F-99BD-E180-8F49-174BA206F26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300C981-F9B5-2799-0B95-96D12CA516F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AF78A57D-CF03-ACCF-8F36-D511376F7F4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Tree>
    <p:extLst>
      <p:ext uri="{BB962C8B-B14F-4D97-AF65-F5344CB8AC3E}">
        <p14:creationId xmlns:p14="http://schemas.microsoft.com/office/powerpoint/2010/main" val="3537980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0CD44-A397-6359-0C06-C902EC045D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6389EBE-F9FA-A6F8-A141-F276E384EB53}"/>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CDA88D6-A749-0EB8-77FD-F3B80251EA9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121B4F9-3EC8-E94D-0C1A-C0ECEA518B7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E0512CE-2D9F-E73C-B91E-1F31031D6E2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13B994D-91EB-97BC-CDA8-B2E3B8D8ADB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0347FD9-32EF-F0A7-AD92-1A84A386262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CC5F599-6816-4515-863F-E5F6299B4B8E}"/>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1595723E-3990-A53E-0B47-9BC5A5578CB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C48D19F-7C49-42A0-CDFD-E66CF2097B1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7048526-FADF-0DA3-364D-0D0B7F6B26C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Tree>
    <p:extLst>
      <p:ext uri="{BB962C8B-B14F-4D97-AF65-F5344CB8AC3E}">
        <p14:creationId xmlns:p14="http://schemas.microsoft.com/office/powerpoint/2010/main" val="724153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4DD86-5F52-D47A-8B3D-99CEEA2916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D0BF6A-5B85-8890-B234-7EA114224FA4}"/>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93CCB19-58CE-0866-D3BF-24EBCBC0664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39B9514-E560-9A7A-2BCE-9D94903C594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55F721DA-F932-9623-21C9-98FD3B4ECBF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8CA6456C-104C-5C6E-8168-6B0AB5FB703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B0112F6-CC9C-3464-7F40-9873DE34300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EC30FB0-FAA5-2693-1ED0-C088FAC76C33}"/>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C21041E8-D7C6-7711-5180-1BEA627125C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BDFED08-FACD-03A9-8EAD-AA98B2811F7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C26238B-A311-FBDF-A729-D448F68D0FD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893B1299-90A5-348A-E063-50A5EF8FB16D}"/>
              </a:ext>
            </a:extLst>
          </p:cNvPr>
          <p:cNvSpPr txBox="1"/>
          <p:nvPr/>
        </p:nvSpPr>
        <p:spPr>
          <a:xfrm>
            <a:off x="1547174" y="1370473"/>
            <a:ext cx="15845279" cy="7109639"/>
          </a:xfrm>
          <a:prstGeom prst="rect">
            <a:avLst/>
          </a:prstGeom>
          <a:noFill/>
        </p:spPr>
        <p:txBody>
          <a:bodyPr wrap="square">
            <a:spAutoFit/>
          </a:bodyPr>
          <a:lstStyle/>
          <a:p>
            <a:r>
              <a:rPr lang="es-ES" sz="2400" dirty="0"/>
              <a:t>¿QUÉ ES NoSQL?</a:t>
            </a:r>
          </a:p>
          <a:p>
            <a:endParaRPr lang="es-ES" sz="2400" dirty="0"/>
          </a:p>
          <a:p>
            <a:r>
              <a:rPr lang="es-ES" sz="2400" dirty="0"/>
              <a:t>Una base de datos NoSQL es "No SQL", "No relacional", "No solo SQL" y, en su mayoría, de código abierto. Es una alternativa a las bases de datos relacionales tradicionales. Los escenarios cambiantes, como los que se enumeran a continuación, han propiciado la aparición de las bases de datos NoSQL:</a:t>
            </a:r>
          </a:p>
          <a:p>
            <a:endParaRPr lang="es-ES" sz="2400" dirty="0"/>
          </a:p>
          <a:p>
            <a:pPr marL="342900" indent="-342900">
              <a:buFont typeface="+mj-lt"/>
              <a:buAutoNum type="arabicPeriod"/>
            </a:pPr>
            <a:r>
              <a:rPr lang="es-ES" sz="2400" dirty="0"/>
              <a:t>Hoy en día, los desarrolladores trabajan con aplicaciones que crean volúmenes masivos de datos nuevos, estructurados, semiestructurados, no estructurados y polimórficos que cambian rápidamente. Piense en Netflix, Amazon, etc.</a:t>
            </a:r>
          </a:p>
          <a:p>
            <a:pPr marL="342900" indent="-342900">
              <a:buFont typeface="+mj-lt"/>
              <a:buAutoNum type="arabicPeriod"/>
            </a:pPr>
            <a:endParaRPr lang="es-ES" sz="2400" dirty="0"/>
          </a:p>
          <a:p>
            <a:pPr marL="342900" indent="-342900">
              <a:buFont typeface="+mj-lt"/>
              <a:buAutoNum type="arabicPeriod"/>
            </a:pPr>
            <a:r>
              <a:rPr lang="es-ES" sz="2400" dirty="0"/>
              <a:t>El ciclo de desarrollo en cascada de 12 a 18 meses ha quedado atrás. Ahora, equipos pequeños trabajan en </a:t>
            </a:r>
            <a:r>
              <a:rPr lang="es-ES" sz="2400" dirty="0" err="1"/>
              <a:t>sprints</a:t>
            </a:r>
            <a:r>
              <a:rPr lang="es-ES" sz="2400" dirty="0"/>
              <a:t> ágiles, iterando rápidamente y enviando código cada una o dos semanas, algunos incluso varias veces al día.</a:t>
            </a:r>
          </a:p>
          <a:p>
            <a:pPr marL="342900" indent="-342900">
              <a:buFont typeface="+mj-lt"/>
              <a:buAutoNum type="arabicPeriod"/>
            </a:pPr>
            <a:endParaRPr lang="es-ES" sz="2400" dirty="0"/>
          </a:p>
          <a:p>
            <a:pPr marL="342900" indent="-342900">
              <a:buFont typeface="+mj-lt"/>
              <a:buAutoNum type="arabicPeriod"/>
            </a:pPr>
            <a:r>
              <a:rPr lang="es-ES" sz="2400" dirty="0"/>
              <a:t>Las aplicaciones que antes servían a un público finito ahora se ofrecen como servicios que deben estar siempre activos, accesibles desde diversos dispositivos y escalables globalmente a millones de usuarios. 4. Las organizaciones ahora están recurriendo a arquitecturas escalables que utilizan software de código abierto, servidores básicos y computación en la nube en lugar de grandes servidores monolíticos e infraestructura de almacenamiento.</a:t>
            </a:r>
            <a:endParaRPr lang="es-CO" sz="2400" dirty="0"/>
          </a:p>
        </p:txBody>
      </p:sp>
    </p:spTree>
    <p:extLst>
      <p:ext uri="{BB962C8B-B14F-4D97-AF65-F5344CB8AC3E}">
        <p14:creationId xmlns:p14="http://schemas.microsoft.com/office/powerpoint/2010/main" val="1054327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E2C8DF-811D-4FA0-C9C9-229A0380E784}"/>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7EE95965-2499-E5CB-0279-31FD43684D19}"/>
              </a:ext>
            </a:extLst>
          </p:cNvPr>
          <p:cNvSpPr>
            <a:spLocks noGrp="1"/>
          </p:cNvSpPr>
          <p:nvPr>
            <p:ph type="body" idx="1"/>
          </p:nvPr>
        </p:nvSpPr>
        <p:spPr/>
        <p:txBody>
          <a:bodyPr/>
          <a:lstStyle/>
          <a:p>
            <a:endParaRPr lang="es-CO"/>
          </a:p>
        </p:txBody>
      </p:sp>
      <p:sp>
        <p:nvSpPr>
          <p:cNvPr id="4" name="Marcador de texto 3">
            <a:extLst>
              <a:ext uri="{FF2B5EF4-FFF2-40B4-BE49-F238E27FC236}">
                <a16:creationId xmlns:a16="http://schemas.microsoft.com/office/drawing/2014/main" id="{96FA565D-01B3-807E-3A08-574156D92B82}"/>
              </a:ext>
            </a:extLst>
          </p:cNvPr>
          <p:cNvSpPr>
            <a:spLocks noGrp="1"/>
          </p:cNvSpPr>
          <p:nvPr>
            <p:ph type="body" idx="2"/>
          </p:nvPr>
        </p:nvSpPr>
        <p:spPr/>
        <p:txBody>
          <a:bodyPr/>
          <a:lstStyle/>
          <a:p>
            <a:endParaRPr lang="es-CO"/>
          </a:p>
        </p:txBody>
      </p:sp>
    </p:spTree>
    <p:extLst>
      <p:ext uri="{BB962C8B-B14F-4D97-AF65-F5344CB8AC3E}">
        <p14:creationId xmlns:p14="http://schemas.microsoft.com/office/powerpoint/2010/main" val="1631559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8"/>
          <p:cNvGrpSpPr/>
          <p:nvPr/>
        </p:nvGrpSpPr>
        <p:grpSpPr>
          <a:xfrm rot="10800000">
            <a:off x="10392303" y="0"/>
            <a:ext cx="7895697" cy="10431661"/>
            <a:chOff x="0" y="-38100"/>
            <a:chExt cx="2079525" cy="2747433"/>
          </a:xfrm>
        </p:grpSpPr>
        <p:sp>
          <p:nvSpPr>
            <p:cNvPr id="362" name="Google Shape;362;p8"/>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8"/>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64" name="Google Shape;364;p8"/>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8"/>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6" name="Google Shape;366;p8"/>
          <p:cNvGrpSpPr/>
          <p:nvPr/>
        </p:nvGrpSpPr>
        <p:grpSpPr>
          <a:xfrm rot="1460314">
            <a:off x="11030759" y="4449732"/>
            <a:ext cx="7356554" cy="1393786"/>
            <a:chOff x="0" y="-38100"/>
            <a:chExt cx="1937529" cy="367088"/>
          </a:xfrm>
        </p:grpSpPr>
        <p:sp>
          <p:nvSpPr>
            <p:cNvPr id="367" name="Google Shape;367;p8"/>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8"/>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9" name="Google Shape;369;p8"/>
          <p:cNvGrpSpPr/>
          <p:nvPr/>
        </p:nvGrpSpPr>
        <p:grpSpPr>
          <a:xfrm>
            <a:off x="2068637" y="2993049"/>
            <a:ext cx="6434234" cy="2940731"/>
            <a:chOff x="0" y="-560842"/>
            <a:chExt cx="8578979" cy="3920975"/>
          </a:xfrm>
        </p:grpSpPr>
        <p:grpSp>
          <p:nvGrpSpPr>
            <p:cNvPr id="370" name="Google Shape;370;p8"/>
            <p:cNvGrpSpPr/>
            <p:nvPr/>
          </p:nvGrpSpPr>
          <p:grpSpPr>
            <a:xfrm>
              <a:off x="0" y="-560842"/>
              <a:ext cx="8578979" cy="3920975"/>
              <a:chOff x="0" y="-38100"/>
              <a:chExt cx="582801" cy="266366"/>
            </a:xfrm>
          </p:grpSpPr>
          <p:sp>
            <p:nvSpPr>
              <p:cNvPr id="371" name="Google Shape;371;p8"/>
              <p:cNvSpPr/>
              <p:nvPr/>
            </p:nvSpPr>
            <p:spPr>
              <a:xfrm>
                <a:off x="0" y="0"/>
                <a:ext cx="582801" cy="228266"/>
              </a:xfrm>
              <a:custGeom>
                <a:avLst/>
                <a:gdLst/>
                <a:ahLst/>
                <a:cxnLst/>
                <a:rect l="l" t="t" r="r" b="b"/>
                <a:pathLst>
                  <a:path w="582801" h="228266" extrusionOk="0">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cmpd="sng">
                <a:solidFill>
                  <a:srgbClr val="6B137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8"/>
              <p:cNvSpPr txBox="1"/>
              <p:nvPr/>
            </p:nvSpPr>
            <p:spPr>
              <a:xfrm>
                <a:off x="0" y="-38100"/>
                <a:ext cx="582801" cy="266366"/>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73" name="Google Shape;373;p8"/>
            <p:cNvSpPr txBox="1"/>
            <p:nvPr/>
          </p:nvSpPr>
          <p:spPr>
            <a:xfrm>
              <a:off x="355297" y="630411"/>
              <a:ext cx="7868384" cy="265919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s-CO" sz="2400" dirty="0">
                  <a:solidFill>
                    <a:srgbClr val="1F1F1D"/>
                  </a:solidFill>
                  <a:latin typeface="Poppins"/>
                  <a:ea typeface="Poppins"/>
                  <a:cs typeface="Poppins"/>
                  <a:sym typeface="Poppins"/>
                </a:rPr>
                <a:t>Juan Esteban Mejía Velásquez</a:t>
              </a:r>
              <a:endParaRPr dirty="0"/>
            </a:p>
            <a:p>
              <a:pPr marL="0" marR="0" lvl="0" indent="0" algn="ctr" rtl="0">
                <a:lnSpc>
                  <a:spcPct val="216000"/>
                </a:lnSpc>
                <a:spcBef>
                  <a:spcPts val="0"/>
                </a:spcBef>
                <a:spcAft>
                  <a:spcPts val="0"/>
                </a:spcAft>
                <a:buNone/>
              </a:pPr>
              <a:r>
                <a:rPr lang="es-MX" sz="2000" dirty="0">
                  <a:solidFill>
                    <a:srgbClr val="1F1F1D"/>
                  </a:solidFill>
                  <a:latin typeface="Poppins"/>
                  <a:ea typeface="Poppins"/>
                  <a:cs typeface="Poppins"/>
                  <a:sym typeface="Poppins"/>
                </a:rPr>
                <a:t>Docente</a:t>
              </a:r>
              <a:endParaRPr sz="2000" dirty="0">
                <a:solidFill>
                  <a:srgbClr val="1F1F1D"/>
                </a:solidFill>
                <a:latin typeface="Poppins"/>
                <a:ea typeface="Poppins"/>
                <a:cs typeface="Poppins"/>
                <a:sym typeface="Poppins"/>
              </a:endParaRPr>
            </a:p>
            <a:p>
              <a:pPr marL="0" marR="0" lvl="0" indent="0" algn="ctr" rtl="0">
                <a:lnSpc>
                  <a:spcPct val="180000"/>
                </a:lnSpc>
                <a:spcBef>
                  <a:spcPts val="0"/>
                </a:spcBef>
                <a:spcAft>
                  <a:spcPts val="0"/>
                </a:spcAft>
                <a:buNone/>
              </a:pPr>
              <a:r>
                <a:rPr lang="es-MX" sz="2400" u="sng" dirty="0">
                  <a:solidFill>
                    <a:srgbClr val="1F1F1D"/>
                  </a:solidFill>
                  <a:latin typeface="Poppins"/>
                  <a:ea typeface="Poppins"/>
                  <a:cs typeface="Poppins"/>
                  <a:sym typeface="Poppins"/>
                </a:rPr>
                <a:t>Correo</a:t>
              </a:r>
              <a:endParaRPr dirty="0"/>
            </a:p>
          </p:txBody>
        </p:sp>
      </p:grpSp>
      <p:sp>
        <p:nvSpPr>
          <p:cNvPr id="374" name="Google Shape;374;p8">
            <a:hlinkClick r:id="rId4"/>
          </p:cNvPr>
          <p:cNvSpPr/>
          <p:nvPr/>
        </p:nvSpPr>
        <p:spPr>
          <a:xfrm>
            <a:off x="2068637" y="6536925"/>
            <a:ext cx="360000" cy="332550"/>
          </a:xfrm>
          <a:custGeom>
            <a:avLst/>
            <a:gdLst/>
            <a:ahLst/>
            <a:cxnLst/>
            <a:rect l="l" t="t" r="r" b="b"/>
            <a:pathLst>
              <a:path w="360000" h="332550" extrusionOk="0">
                <a:moveTo>
                  <a:pt x="0" y="0"/>
                </a:moveTo>
                <a:lnTo>
                  <a:pt x="360000" y="0"/>
                </a:lnTo>
                <a:lnTo>
                  <a:pt x="360000" y="332550"/>
                </a:lnTo>
                <a:lnTo>
                  <a:pt x="0" y="33255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8">
            <a:hlinkClick r:id="rId6"/>
          </p:cNvPr>
          <p:cNvSpPr/>
          <p:nvPr/>
        </p:nvSpPr>
        <p:spPr>
          <a:xfrm>
            <a:off x="5758126" y="6535688"/>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8">
            <a:hlinkClick r:id="rId8"/>
          </p:cNvPr>
          <p:cNvSpPr/>
          <p:nvPr/>
        </p:nvSpPr>
        <p:spPr>
          <a:xfrm>
            <a:off x="5775261" y="7145700"/>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8"/>
          <p:cNvSpPr/>
          <p:nvPr/>
        </p:nvSpPr>
        <p:spPr>
          <a:xfrm>
            <a:off x="2096214" y="7144126"/>
            <a:ext cx="332423" cy="332422"/>
          </a:xfrm>
          <a:custGeom>
            <a:avLst/>
            <a:gdLst/>
            <a:ahLst/>
            <a:cxnLst/>
            <a:rect l="l" t="t" r="r" b="b"/>
            <a:pathLst>
              <a:path w="332423" h="332422" extrusionOk="0">
                <a:moveTo>
                  <a:pt x="0" y="0"/>
                </a:moveTo>
                <a:lnTo>
                  <a:pt x="332423" y="0"/>
                </a:lnTo>
                <a:lnTo>
                  <a:pt x="332423" y="332423"/>
                </a:lnTo>
                <a:lnTo>
                  <a:pt x="0" y="332423"/>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8"/>
          <p:cNvSpPr txBox="1"/>
          <p:nvPr/>
        </p:nvSpPr>
        <p:spPr>
          <a:xfrm>
            <a:off x="6214196" y="7136825"/>
            <a:ext cx="1721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8">
                  <a:extLst>
                    <a:ext uri="{A12FA001-AC4F-418D-AE19-62706E023703}">
                      <ahyp:hlinkClr xmlns:ahyp="http://schemas.microsoft.com/office/drawing/2018/hyperlinkcolor" val="tx"/>
                    </a:ext>
                  </a:extLst>
                </a:hlinkClick>
              </a:rPr>
              <a:t>www.enyoi.co</a:t>
            </a:r>
            <a:endParaRPr/>
          </a:p>
        </p:txBody>
      </p:sp>
      <p:sp>
        <p:nvSpPr>
          <p:cNvPr id="379" name="Google Shape;379;p8"/>
          <p:cNvSpPr txBox="1"/>
          <p:nvPr/>
        </p:nvSpPr>
        <p:spPr>
          <a:xfrm>
            <a:off x="6212929" y="6526813"/>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enyoi.co</a:t>
            </a:r>
            <a:endParaRPr dirty="0"/>
          </a:p>
        </p:txBody>
      </p:sp>
      <p:sp>
        <p:nvSpPr>
          <p:cNvPr id="380" name="Google Shape;380;p8"/>
          <p:cNvSpPr txBox="1"/>
          <p:nvPr/>
        </p:nvSpPr>
        <p:spPr>
          <a:xfrm>
            <a:off x="2520238" y="6526813"/>
            <a:ext cx="246784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+57 </a:t>
            </a:r>
            <a:r>
              <a:rPr lang="es-MX" sz="2000" u="sng" dirty="0">
                <a:solidFill>
                  <a:srgbClr val="1F1F1D"/>
                </a:solidFill>
                <a:latin typeface="Poppins"/>
                <a:ea typeface="Poppins"/>
                <a:cs typeface="Poppins"/>
                <a:sym typeface="Poppins"/>
              </a:rPr>
              <a:t>301 673 6729</a:t>
            </a:r>
            <a:endParaRPr dirty="0"/>
          </a:p>
        </p:txBody>
      </p:sp>
      <p:sp>
        <p:nvSpPr>
          <p:cNvPr id="381" name="Google Shape;381;p8"/>
          <p:cNvSpPr txBox="1"/>
          <p:nvPr/>
        </p:nvSpPr>
        <p:spPr>
          <a:xfrm>
            <a:off x="2520164" y="7136825"/>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11">
                  <a:extLst>
                    <a:ext uri="{A12FA001-AC4F-418D-AE19-62706E023703}">
                      <ahyp:hlinkClr xmlns:ahyp="http://schemas.microsoft.com/office/drawing/2018/hyperlinkcolor" val="tx"/>
                    </a:ext>
                  </a:extLst>
                </a:hlinkClick>
              </a:rPr>
              <a:t>enyoi.co</a:t>
            </a:r>
            <a:endParaRPr/>
          </a:p>
        </p:txBody>
      </p:sp>
      <p:grpSp>
        <p:nvGrpSpPr>
          <p:cNvPr id="382" name="Google Shape;382;p8"/>
          <p:cNvGrpSpPr/>
          <p:nvPr/>
        </p:nvGrpSpPr>
        <p:grpSpPr>
          <a:xfrm>
            <a:off x="2068637" y="6865719"/>
            <a:ext cx="2744745" cy="192288"/>
            <a:chOff x="0" y="-38100"/>
            <a:chExt cx="722896" cy="50643"/>
          </a:xfrm>
        </p:grpSpPr>
        <p:sp>
          <p:nvSpPr>
            <p:cNvPr id="383" name="Google Shape;383;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5" name="Google Shape;385;p8"/>
          <p:cNvGrpSpPr/>
          <p:nvPr/>
        </p:nvGrpSpPr>
        <p:grpSpPr>
          <a:xfrm>
            <a:off x="5758126" y="6865719"/>
            <a:ext cx="2744745" cy="192288"/>
            <a:chOff x="0" y="-38100"/>
            <a:chExt cx="722896" cy="50643"/>
          </a:xfrm>
        </p:grpSpPr>
        <p:sp>
          <p:nvSpPr>
            <p:cNvPr id="386" name="Google Shape;386;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88" name="Google Shape;388;p8"/>
          <p:cNvPicPr preferRelativeResize="0"/>
          <p:nvPr/>
        </p:nvPicPr>
        <p:blipFill rotWithShape="1">
          <a:blip r:embed="rId12">
            <a:alphaModFix/>
          </a:blip>
          <a:srcRect l="53990" t="15859" r="8554" b="69322"/>
          <a:stretch/>
        </p:blipFill>
        <p:spPr>
          <a:xfrm>
            <a:off x="5001939" y="578151"/>
            <a:ext cx="4721448" cy="1048052"/>
          </a:xfrm>
          <a:prstGeom prst="rect">
            <a:avLst/>
          </a:prstGeom>
          <a:noFill/>
          <a:ln>
            <a:noFill/>
          </a:ln>
        </p:spPr>
      </p:pic>
      <p:sp>
        <p:nvSpPr>
          <p:cNvPr id="389" name="Google Shape;389;p8"/>
          <p:cNvSpPr/>
          <p:nvPr/>
        </p:nvSpPr>
        <p:spPr>
          <a:xfrm>
            <a:off x="729281"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BE647-2F94-13D5-27DE-4A5DB74E1A0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863DAD-F684-284C-2ED7-62294E5E595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898E5CA-37A9-0597-9D10-9A6A87597AAC}"/>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9C395F84-2666-E01F-7240-1F6F93BDA7B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86FA7629-9511-F4A4-7613-1B201C33252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446395D-E9BA-9E85-56A5-2F6A6409A8F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9A0ECEB-C6B6-16E0-C6D1-98D056177F2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513AD4A-301F-94CD-5896-56702A74C75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FBD03C7-19EF-C8F7-680E-2A1D5D5406D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8FEA821-FD08-DD49-404E-B2A3BAB88CF0}"/>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11FD1F1-29DA-B476-936B-2C9DEF53253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16" name="Diagrama 15">
            <a:extLst>
              <a:ext uri="{FF2B5EF4-FFF2-40B4-BE49-F238E27FC236}">
                <a16:creationId xmlns:a16="http://schemas.microsoft.com/office/drawing/2014/main" id="{C104EC18-4666-4C83-F7A2-DF642434B7FE}"/>
              </a:ext>
            </a:extLst>
          </p:cNvPr>
          <p:cNvGraphicFramePr/>
          <p:nvPr>
            <p:extLst>
              <p:ext uri="{D42A27DB-BD31-4B8C-83A1-F6EECF244321}">
                <p14:modId xmlns:p14="http://schemas.microsoft.com/office/powerpoint/2010/main" val="4268361302"/>
              </p:ext>
            </p:extLst>
          </p:nvPr>
        </p:nvGraphicFramePr>
        <p:xfrm>
          <a:off x="900752" y="76992"/>
          <a:ext cx="17196179" cy="9735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63708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A49B7-22D2-DD7F-D395-9539E9DF3F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9CC241-D931-D175-B2EC-8CF03BD455D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1150301-1A22-35E4-AE50-989781A1DA5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7C355F2-B2DD-72E2-9D0D-D042A1C34F3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D9F2EBA-7718-0F95-F420-65A87408252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C9ECA92-7D8A-8B1F-4223-C691DCE0658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17592DD-68A5-C611-9756-0F6919FE55D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1F843BC9-5CF3-CE9A-3ABB-A4C9D673D363}"/>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6D8FC6C7-0C05-14DB-19CA-01E6A1369BDB}"/>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A5A3026-EE08-8EB6-FBBA-02E2326C420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5BAFC04-2EAF-6C96-631A-DCE3808ABD1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D23DE0FF-5964-7FA6-D19A-CE26C63E9A8B}"/>
              </a:ext>
            </a:extLst>
          </p:cNvPr>
          <p:cNvSpPr txBox="1"/>
          <p:nvPr/>
        </p:nvSpPr>
        <p:spPr>
          <a:xfrm>
            <a:off x="4223209" y="2693004"/>
            <a:ext cx="11149552" cy="400110"/>
          </a:xfrm>
          <a:prstGeom prst="rect">
            <a:avLst/>
          </a:prstGeom>
          <a:noFill/>
        </p:spPr>
        <p:txBody>
          <a:bodyPr wrap="square">
            <a:spAutoFit/>
          </a:bodyPr>
          <a:lstStyle/>
          <a:p>
            <a:r>
              <a:rPr lang="es-ES" sz="2000" b="1" dirty="0"/>
              <a:t>Escalabilidad = Capacidad del sistema para manejar una cantidad creciente de trabajo</a:t>
            </a:r>
            <a:endParaRPr lang="es-CO" sz="2000" b="1" dirty="0"/>
          </a:p>
        </p:txBody>
      </p:sp>
    </p:spTree>
    <p:extLst>
      <p:ext uri="{BB962C8B-B14F-4D97-AF65-F5344CB8AC3E}">
        <p14:creationId xmlns:p14="http://schemas.microsoft.com/office/powerpoint/2010/main" val="157320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D14C7-3B5E-1A70-992B-B09FDCFDA45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D9F085-91FA-81B3-CC62-B31C31FABC84}"/>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48553112-EF87-F2B3-B6D8-809EC183AD0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2228278-288F-16B3-4350-93C5BB1F465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911FA6F-BA2F-0356-30C6-BEC6C34DAFE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7F69085-FDF3-B74B-F1CC-F6E49A61585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C650FCC-0C4E-83A7-5D24-7111486E0A4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EB97EA0C-CF38-8FBB-4D33-8FF3F65F1720}"/>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0029B75-72E1-6E07-5CED-FAFFD8BCEC67}"/>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8DF359A-547D-5CA6-17B5-43D4219C22D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C992A5C-20D9-8ED2-6D60-72BC099A171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5" name="CuadroTexto 14">
            <a:extLst>
              <a:ext uri="{FF2B5EF4-FFF2-40B4-BE49-F238E27FC236}">
                <a16:creationId xmlns:a16="http://schemas.microsoft.com/office/drawing/2014/main" id="{48027601-A05C-DD91-BFE1-FC81918C0ABD}"/>
              </a:ext>
            </a:extLst>
          </p:cNvPr>
          <p:cNvSpPr txBox="1"/>
          <p:nvPr/>
        </p:nvSpPr>
        <p:spPr>
          <a:xfrm>
            <a:off x="1584881" y="851999"/>
            <a:ext cx="15118238" cy="3170099"/>
          </a:xfrm>
          <a:prstGeom prst="rect">
            <a:avLst/>
          </a:prstGeom>
          <a:noFill/>
        </p:spPr>
        <p:txBody>
          <a:bodyPr wrap="square">
            <a:spAutoFit/>
          </a:bodyPr>
          <a:lstStyle/>
          <a:p>
            <a:r>
              <a:rPr lang="es-ES" sz="2000" dirty="0"/>
              <a:t>Ejemplo 1: Una tabla de productos. Piense en todos los atributos y propiedades de un producto sobre el que desea recopilar datos. Diseñe y defina el esquema de la tabla e inserte los datos. No tenga en cuenta que cada producto tendrá atributos diferentes.</a:t>
            </a:r>
          </a:p>
          <a:p>
            <a:endParaRPr lang="es-ES" sz="2000" dirty="0"/>
          </a:p>
          <a:p>
            <a:r>
              <a:rPr lang="es-ES" sz="2000" dirty="0"/>
              <a:t>Por ejemplo, un robot de cocina </a:t>
            </a:r>
            <a:r>
              <a:rPr lang="es-ES" sz="2000" dirty="0" err="1"/>
              <a:t>Nutriblend</a:t>
            </a:r>
            <a:r>
              <a:rPr lang="es-ES" sz="2000" dirty="0"/>
              <a:t> Complete tendrá atributos muy diferentes a los de una prenda de vestir, que a su vez tendrán atributos muy diferentes a los de un libro. Tenemos dos opciones:</a:t>
            </a:r>
          </a:p>
          <a:p>
            <a:endParaRPr lang="es-ES" sz="2000" dirty="0"/>
          </a:p>
          <a:p>
            <a:pPr marL="457200" indent="-457200">
              <a:buAutoNum type="alphaLcParenBoth"/>
            </a:pPr>
            <a:r>
              <a:rPr lang="es-ES" sz="2000" dirty="0"/>
              <a:t>Diseñar una tabla con todos los atributos posibles para todos los productos. Habrá varias columnas que serán relevantes para un producto, pero irrelevantes para muchos otros.</a:t>
            </a:r>
          </a:p>
          <a:p>
            <a:pPr marL="457200" indent="-457200">
              <a:buAutoNum type="alphaLcParenBoth"/>
            </a:pPr>
            <a:endParaRPr lang="es-ES" sz="2000" dirty="0"/>
          </a:p>
          <a:p>
            <a:r>
              <a:rPr lang="es-ES" sz="2000" dirty="0"/>
              <a:t>(b) Crear una tabla independiente para cada producto.</a:t>
            </a:r>
            <a:endParaRPr lang="es-CO" sz="2000" dirty="0"/>
          </a:p>
        </p:txBody>
      </p:sp>
      <p:sp>
        <p:nvSpPr>
          <p:cNvPr id="17" name="CuadroTexto 16">
            <a:extLst>
              <a:ext uri="{FF2B5EF4-FFF2-40B4-BE49-F238E27FC236}">
                <a16:creationId xmlns:a16="http://schemas.microsoft.com/office/drawing/2014/main" id="{8936E192-18C3-95F8-2ED6-EFBE1AFC4E11}"/>
              </a:ext>
            </a:extLst>
          </p:cNvPr>
          <p:cNvSpPr txBox="1"/>
          <p:nvPr/>
        </p:nvSpPr>
        <p:spPr>
          <a:xfrm>
            <a:off x="1670900" y="8382768"/>
            <a:ext cx="15467030" cy="830997"/>
          </a:xfrm>
          <a:prstGeom prst="rect">
            <a:avLst/>
          </a:prstGeom>
          <a:noFill/>
        </p:spPr>
        <p:txBody>
          <a:bodyPr wrap="square">
            <a:spAutoFit/>
          </a:bodyPr>
          <a:lstStyle/>
          <a:p>
            <a:r>
              <a:rPr lang="es-CO" sz="2400" dirty="0"/>
              <a:t>Ambas opciones tienen sus ventajas y desventajas. La opción (a) genera una tabla dispersa. La segunda, genera una sobrecarga de rendimiento al requerir la obtención de información para más de un producto.</a:t>
            </a:r>
          </a:p>
        </p:txBody>
      </p:sp>
      <p:sp>
        <p:nvSpPr>
          <p:cNvPr id="18" name="AutoShape 2" descr="Imagen de ">
            <a:extLst>
              <a:ext uri="{FF2B5EF4-FFF2-40B4-BE49-F238E27FC236}">
                <a16:creationId xmlns:a16="http://schemas.microsoft.com/office/drawing/2014/main" id="{400C109B-8AA5-D8ED-6F5B-D971E1E808B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9" name="Imagen 18">
            <a:extLst>
              <a:ext uri="{FF2B5EF4-FFF2-40B4-BE49-F238E27FC236}">
                <a16:creationId xmlns:a16="http://schemas.microsoft.com/office/drawing/2014/main" id="{443C5435-DF33-D92F-6E1E-4A22E2C2D793}"/>
              </a:ext>
            </a:extLst>
          </p:cNvPr>
          <p:cNvPicPr>
            <a:picLocks noChangeAspect="1"/>
          </p:cNvPicPr>
          <p:nvPr/>
        </p:nvPicPr>
        <p:blipFill>
          <a:blip r:embed="rId5"/>
          <a:stretch>
            <a:fillRect/>
          </a:stretch>
        </p:blipFill>
        <p:spPr>
          <a:xfrm>
            <a:off x="4527615" y="4343695"/>
            <a:ext cx="9753600" cy="3371850"/>
          </a:xfrm>
          <a:prstGeom prst="rect">
            <a:avLst/>
          </a:prstGeom>
        </p:spPr>
      </p:pic>
    </p:spTree>
    <p:extLst>
      <p:ext uri="{BB962C8B-B14F-4D97-AF65-F5344CB8AC3E}">
        <p14:creationId xmlns:p14="http://schemas.microsoft.com/office/powerpoint/2010/main" val="289204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179AF-B1C6-AE10-0D7E-85F643271C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D9FCB06-A47A-AE5C-B721-543F5D0DAA6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8BE256A-CA29-4771-425F-35C6CB4D207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59A4757-108E-2BB0-31F3-EF1554C839E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0A39DEA5-8D8F-7F33-DAF1-3E0C32F6E65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8C933B9-1A63-FD44-039D-BED154C8D41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9A07CAB6-088E-DCAC-2288-D003D753AF7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78041F8-67FF-3148-D8F4-8824AE0D9C5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A404AAC-307F-08A6-2768-47F70DD0F54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FC8EE0D-272E-CA42-8575-319D49B6254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D629683-3EEA-5399-9803-67BE8E1C50E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C24969DD-537D-BC0D-CF48-89BF481A34D7}"/>
              </a:ext>
            </a:extLst>
          </p:cNvPr>
          <p:cNvSpPr txBox="1"/>
          <p:nvPr/>
        </p:nvSpPr>
        <p:spPr>
          <a:xfrm>
            <a:off x="11028600" y="3963991"/>
            <a:ext cx="6736729" cy="2554545"/>
          </a:xfrm>
          <a:prstGeom prst="rect">
            <a:avLst/>
          </a:prstGeom>
          <a:noFill/>
        </p:spPr>
        <p:txBody>
          <a:bodyPr wrap="square">
            <a:spAutoFit/>
          </a:bodyPr>
          <a:lstStyle/>
          <a:p>
            <a:r>
              <a:rPr lang="es-ES" sz="2000" dirty="0"/>
              <a:t>Todos estos desafíos se pueden abordar con bases de datos NoSQL como MongoDB. Una colección MongoDB puede contener documentos, cada uno con un conjunto diferente de pares clave-valor.</a:t>
            </a:r>
          </a:p>
          <a:p>
            <a:endParaRPr lang="es-ES" sz="2000" dirty="0"/>
          </a:p>
          <a:p>
            <a:r>
              <a:rPr lang="es-ES" sz="2000" dirty="0"/>
              <a:t>La mayoría de las bases de datos NoSQL no requieren que el esquema esté predefinido. En otras palabras, no requieren una estructura de tabla fija.</a:t>
            </a:r>
            <a:endParaRPr lang="es-CO" sz="2000" dirty="0"/>
          </a:p>
        </p:txBody>
      </p:sp>
      <p:sp>
        <p:nvSpPr>
          <p:cNvPr id="21" name="CuadroTexto 20">
            <a:extLst>
              <a:ext uri="{FF2B5EF4-FFF2-40B4-BE49-F238E27FC236}">
                <a16:creationId xmlns:a16="http://schemas.microsoft.com/office/drawing/2014/main" id="{89E44569-89F6-03C2-4D57-A03A9B7192EF}"/>
              </a:ext>
            </a:extLst>
          </p:cNvPr>
          <p:cNvSpPr txBox="1"/>
          <p:nvPr/>
        </p:nvSpPr>
        <p:spPr>
          <a:xfrm>
            <a:off x="1153657" y="1357691"/>
            <a:ext cx="9186420" cy="8156079"/>
          </a:xfrm>
          <a:prstGeom prst="rect">
            <a:avLst/>
          </a:prstGeom>
          <a:solidFill>
            <a:schemeClr val="bg1">
              <a:lumMod val="95000"/>
            </a:schemeClr>
          </a:solidFill>
        </p:spPr>
        <p:txBody>
          <a:bodyPr wrap="square">
            <a:spAutoFit/>
          </a:bodyPr>
          <a:lstStyle/>
          <a:p>
            <a:pPr>
              <a:buNone/>
            </a:pPr>
            <a:r>
              <a:rPr lang="es-CO" sz="1600" b="0" i="0" dirty="0" err="1">
                <a:solidFill>
                  <a:srgbClr val="242021"/>
                </a:solidFill>
                <a:effectLst/>
                <a:latin typeface="CourierNewPSMT"/>
              </a:rPr>
              <a:t>Product</a:t>
            </a:r>
            <a:endParaRPr lang="es-CO" sz="1600" b="0" i="0" dirty="0">
              <a:solidFill>
                <a:srgbClr val="242021"/>
              </a:solidFill>
              <a:effectLst/>
              <a:latin typeface="CourierNewPSMT"/>
            </a:endParaRPr>
          </a:p>
          <a:p>
            <a:pPr>
              <a:buNone/>
            </a:pP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ProductName</a:t>
            </a:r>
            <a:r>
              <a:rPr lang="es-CO" sz="1600" b="0" i="0" dirty="0">
                <a:solidFill>
                  <a:srgbClr val="242021"/>
                </a:solidFill>
                <a:effectLst/>
                <a:latin typeface="CourierNewPSMT"/>
              </a:rPr>
              <a:t>”: “</a:t>
            </a:r>
            <a:r>
              <a:rPr lang="es-CO" sz="1600" b="0" i="0" dirty="0" err="1">
                <a:solidFill>
                  <a:srgbClr val="242021"/>
                </a:solidFill>
                <a:effectLst/>
                <a:latin typeface="CourierNewPSMT"/>
              </a:rPr>
              <a:t>NutriblendCKM</a:t>
            </a:r>
            <a:r>
              <a:rPr lang="es-CO" sz="1600" b="0" i="0" dirty="0">
                <a:solidFill>
                  <a:srgbClr val="242021"/>
                </a:solidFill>
                <a:effectLst/>
                <a:latin typeface="CourierNewPSMT"/>
              </a:rPr>
              <a:t>”,</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MotorPower</a:t>
            </a:r>
            <a:r>
              <a:rPr lang="es-CO" sz="1600" b="0" i="0" dirty="0">
                <a:solidFill>
                  <a:srgbClr val="242021"/>
                </a:solidFill>
                <a:effectLst/>
                <a:latin typeface="CourierNewPSMT"/>
              </a:rPr>
              <a:t>”: “22000 RPM”,</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OperatingVoltage</a:t>
            </a:r>
            <a:r>
              <a:rPr lang="es-CO" sz="1600" b="0" i="0" dirty="0">
                <a:solidFill>
                  <a:srgbClr val="242021"/>
                </a:solidFill>
                <a:effectLst/>
                <a:latin typeface="CourierNewPSMT"/>
              </a:rPr>
              <a:t>”: “400 Watts”,</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JarType</a:t>
            </a:r>
            <a:r>
              <a:rPr lang="es-CO" sz="1600" b="0" i="0" dirty="0">
                <a:solidFill>
                  <a:srgbClr val="242021"/>
                </a:solidFill>
                <a:effectLst/>
                <a:latin typeface="CourierNewPSMT"/>
              </a:rPr>
              <a:t>”: “Big Jar”,</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Juicer</a:t>
            </a: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Blender</a:t>
            </a:r>
            <a:r>
              <a:rPr lang="es-CO" sz="1600" b="0" i="0" dirty="0">
                <a:solidFill>
                  <a:srgbClr val="242021"/>
                </a:solidFill>
                <a:effectLst/>
                <a:latin typeface="CourierNewPSMT"/>
              </a:rPr>
              <a:t>”,</a:t>
            </a:r>
          </a:p>
          <a:p>
            <a:pPr>
              <a:buNone/>
            </a:pPr>
            <a:r>
              <a:rPr lang="es-CO" sz="1600" b="0" i="0" dirty="0">
                <a:solidFill>
                  <a:srgbClr val="242021"/>
                </a:solidFill>
                <a:effectLst/>
                <a:latin typeface="CourierNewPSMT"/>
              </a:rPr>
              <a:t>“Chopper”,</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NoofBlades</a:t>
            </a:r>
            <a:r>
              <a:rPr lang="es-CO" sz="1600" b="0" i="0" dirty="0">
                <a:solidFill>
                  <a:srgbClr val="242021"/>
                </a:solidFill>
                <a:effectLst/>
                <a:latin typeface="CourierNewPSMT"/>
              </a:rPr>
              <a:t>”: 3,</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AdditionalCaps</a:t>
            </a:r>
            <a:r>
              <a:rPr lang="es-CO" sz="1600" b="0" i="0" dirty="0">
                <a:solidFill>
                  <a:srgbClr val="242021"/>
                </a:solidFill>
                <a:effectLst/>
                <a:latin typeface="CourierNewPSMT"/>
              </a:rPr>
              <a:t>”: 2,</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Accessories</a:t>
            </a: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Seasoning</a:t>
            </a:r>
            <a:r>
              <a:rPr lang="es-CO" sz="1600" b="0" i="0" dirty="0">
                <a:solidFill>
                  <a:srgbClr val="242021"/>
                </a:solidFill>
                <a:effectLst/>
                <a:latin typeface="CourierNewPSMT"/>
              </a:rPr>
              <a:t> </a:t>
            </a:r>
            <a:r>
              <a:rPr lang="es-CO" sz="1600" b="0" i="0" dirty="0" err="1">
                <a:solidFill>
                  <a:srgbClr val="242021"/>
                </a:solidFill>
                <a:effectLst/>
                <a:latin typeface="CourierNewPSMT"/>
              </a:rPr>
              <a:t>Cap</a:t>
            </a: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“Price”: “3790 INR”</a:t>
            </a:r>
          </a:p>
          <a:p>
            <a:pPr>
              <a:buNone/>
            </a:pPr>
            <a:r>
              <a:rPr lang="es-CO" sz="1600" b="0" i="0" dirty="0">
                <a:solidFill>
                  <a:srgbClr val="242021"/>
                </a:solidFill>
                <a:effectLst/>
                <a:latin typeface="CourierNewPSMT"/>
              </a:rPr>
              <a:t>} {</a:t>
            </a:r>
            <a:r>
              <a:rPr lang="es-CO" sz="1600" dirty="0"/>
              <a:t>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ProductName</a:t>
            </a:r>
            <a:r>
              <a:rPr lang="es-CO" sz="1600" b="0" i="0" dirty="0">
                <a:solidFill>
                  <a:srgbClr val="242021"/>
                </a:solidFill>
                <a:effectLst/>
                <a:latin typeface="CourierNewPSMT"/>
              </a:rPr>
              <a:t>”: “GAP </a:t>
            </a:r>
            <a:r>
              <a:rPr lang="es-CO" sz="1600" b="0" i="0" dirty="0" err="1">
                <a:solidFill>
                  <a:srgbClr val="242021"/>
                </a:solidFill>
                <a:effectLst/>
                <a:latin typeface="CourierNewPSMT"/>
              </a:rPr>
              <a:t>Tshirt</a:t>
            </a:r>
            <a:r>
              <a:rPr lang="es-CO" sz="1600" b="0" i="0" dirty="0">
                <a:solidFill>
                  <a:srgbClr val="242021"/>
                </a:solidFill>
                <a:effectLst/>
                <a:latin typeface="CourierNewPSMT"/>
              </a:rPr>
              <a:t>”, “Brand”: “GAP”,</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Fabric</a:t>
            </a:r>
            <a:r>
              <a:rPr lang="es-CO" sz="1600" b="0" i="0" dirty="0">
                <a:solidFill>
                  <a:srgbClr val="242021"/>
                </a:solidFill>
                <a:effectLst/>
                <a:latin typeface="CourierNewPSMT"/>
              </a:rPr>
              <a:t>”: “100% Cotton”, </a:t>
            </a:r>
          </a:p>
          <a:p>
            <a:pPr>
              <a:buNone/>
            </a:pPr>
            <a:r>
              <a:rPr lang="es-CO" sz="1600" b="0" i="0" dirty="0">
                <a:solidFill>
                  <a:srgbClr val="242021"/>
                </a:solidFill>
                <a:effectLst/>
                <a:latin typeface="CourierNewPSMT"/>
              </a:rPr>
              <a:t>“Style”: “Polo”,</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SleeveType</a:t>
            </a:r>
            <a:r>
              <a:rPr lang="es-CO" sz="1600" b="0" i="0" dirty="0">
                <a:solidFill>
                  <a:srgbClr val="242021"/>
                </a:solidFill>
                <a:effectLst/>
                <a:latin typeface="CourierNewPSMT"/>
              </a:rPr>
              <a:t>”: “</a:t>
            </a:r>
            <a:r>
              <a:rPr lang="es-CO" sz="1600" b="0" i="0" dirty="0" err="1">
                <a:solidFill>
                  <a:srgbClr val="242021"/>
                </a:solidFill>
                <a:effectLst/>
                <a:latin typeface="CourierNewPSMT"/>
              </a:rPr>
              <a:t>Hemmed</a:t>
            </a:r>
            <a:r>
              <a:rPr lang="es-CO" sz="1600" b="0" i="0" dirty="0">
                <a:solidFill>
                  <a:srgbClr val="242021"/>
                </a:solidFill>
                <a:effectLst/>
                <a:latin typeface="CourierNewPSMT"/>
              </a:rPr>
              <a:t> </a:t>
            </a:r>
            <a:r>
              <a:rPr lang="es-CO" sz="1600" b="0" i="0" dirty="0" err="1">
                <a:solidFill>
                  <a:srgbClr val="242021"/>
                </a:solidFill>
                <a:effectLst/>
                <a:latin typeface="CourierNewPSMT"/>
              </a:rPr>
              <a:t>Sleeves</a:t>
            </a: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NeckType</a:t>
            </a:r>
            <a:r>
              <a:rPr lang="es-CO" sz="1600" b="0" i="0" dirty="0">
                <a:solidFill>
                  <a:srgbClr val="242021"/>
                </a:solidFill>
                <a:effectLst/>
                <a:latin typeface="CourierNewPSMT"/>
              </a:rPr>
              <a:t>”: “Polo”,</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Size</a:t>
            </a:r>
            <a:r>
              <a:rPr lang="es-CO" sz="1600" b="0" i="0" dirty="0">
                <a:solidFill>
                  <a:srgbClr val="242021"/>
                </a:solidFill>
                <a:effectLst/>
                <a:latin typeface="CourierNewPSMT"/>
              </a:rPr>
              <a:t>”: “L”,</a:t>
            </a:r>
          </a:p>
          <a:p>
            <a:pPr>
              <a:buNone/>
            </a:pPr>
            <a:r>
              <a:rPr lang="es-CO" sz="1600" b="0" i="0" dirty="0">
                <a:solidFill>
                  <a:srgbClr val="242021"/>
                </a:solidFill>
                <a:effectLst/>
                <a:latin typeface="CourierNewPSMT"/>
              </a:rPr>
              <a:t>“Price”: “1100 INR”</a:t>
            </a:r>
          </a:p>
          <a:p>
            <a:pPr>
              <a:buNone/>
            </a:pPr>
            <a:r>
              <a:rPr lang="es-CO" sz="1600" b="0" i="0" dirty="0">
                <a:solidFill>
                  <a:srgbClr val="242021"/>
                </a:solidFill>
                <a:effectLst/>
                <a:latin typeface="CourierNewPSMT"/>
              </a:rPr>
              <a:t>}{</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ProductName</a:t>
            </a:r>
            <a:r>
              <a:rPr lang="es-CO" sz="1600" b="0" i="0" dirty="0">
                <a:solidFill>
                  <a:srgbClr val="242021"/>
                </a:solidFill>
                <a:effectLst/>
                <a:latin typeface="CourierNewPSMT"/>
              </a:rPr>
              <a:t>”: “Book”,</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BookTitle</a:t>
            </a:r>
            <a:r>
              <a:rPr lang="es-CO" sz="1600" b="0" i="0" dirty="0">
                <a:solidFill>
                  <a:srgbClr val="242021"/>
                </a:solidFill>
                <a:effectLst/>
                <a:latin typeface="CourierNewPSMT"/>
              </a:rPr>
              <a:t>”: “Data </a:t>
            </a:r>
            <a:r>
              <a:rPr lang="es-CO" sz="1600" b="0" i="0" dirty="0" err="1">
                <a:solidFill>
                  <a:srgbClr val="242021"/>
                </a:solidFill>
                <a:effectLst/>
                <a:latin typeface="CourierNewPSMT"/>
              </a:rPr>
              <a:t>Analysis</a:t>
            </a:r>
            <a:r>
              <a:rPr lang="es-CO" sz="1600" b="0" i="0" dirty="0">
                <a:solidFill>
                  <a:srgbClr val="242021"/>
                </a:solidFill>
                <a:effectLst/>
                <a:latin typeface="CourierNewPSMT"/>
              </a:rPr>
              <a:t> </a:t>
            </a:r>
            <a:r>
              <a:rPr lang="es-CO" sz="1600" b="0" i="0" dirty="0" err="1">
                <a:solidFill>
                  <a:srgbClr val="242021"/>
                </a:solidFill>
                <a:effectLst/>
                <a:latin typeface="CourierNewPSMT"/>
              </a:rPr>
              <a:t>using</a:t>
            </a:r>
            <a:r>
              <a:rPr lang="es-CO" sz="1600" b="0" i="0" dirty="0">
                <a:solidFill>
                  <a:srgbClr val="242021"/>
                </a:solidFill>
                <a:effectLst/>
                <a:latin typeface="CourierNewPSMT"/>
              </a:rPr>
              <a:t> R”,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AuthorName</a:t>
            </a:r>
            <a:r>
              <a:rPr lang="es-CO" sz="1600" b="0" i="0" dirty="0">
                <a:solidFill>
                  <a:srgbClr val="242021"/>
                </a:solidFill>
                <a:effectLst/>
                <a:latin typeface="CourierNewPSMT"/>
              </a:rPr>
              <a:t>”: “</a:t>
            </a:r>
            <a:r>
              <a:rPr lang="es-CO" sz="1600" b="0" i="0" dirty="0" err="1">
                <a:solidFill>
                  <a:srgbClr val="242021"/>
                </a:solidFill>
                <a:effectLst/>
                <a:latin typeface="CourierNewPSMT"/>
              </a:rPr>
              <a:t>Seema</a:t>
            </a:r>
            <a:r>
              <a:rPr lang="es-CO" sz="1600" b="0" i="0" dirty="0">
                <a:solidFill>
                  <a:srgbClr val="242021"/>
                </a:solidFill>
                <a:effectLst/>
                <a:latin typeface="CourierNewPSMT"/>
              </a:rPr>
              <a:t> </a:t>
            </a:r>
            <a:r>
              <a:rPr lang="es-CO" sz="1600" b="0" i="0" dirty="0" err="1">
                <a:solidFill>
                  <a:srgbClr val="242021"/>
                </a:solidFill>
                <a:effectLst/>
                <a:latin typeface="CourierNewPSMT"/>
              </a:rPr>
              <a:t>Acharya</a:t>
            </a:r>
            <a:r>
              <a:rPr lang="es-CO" sz="1600" b="0" i="0" dirty="0">
                <a:solidFill>
                  <a:srgbClr val="242021"/>
                </a:solidFill>
                <a:effectLst/>
                <a:latin typeface="CourierNewPSMT"/>
              </a:rPr>
              <a:t>”,</a:t>
            </a:r>
          </a:p>
          <a:p>
            <a:pPr>
              <a:buNone/>
            </a:pPr>
            <a:r>
              <a:rPr lang="es-CO" sz="1600" b="0" i="0" dirty="0">
                <a:solidFill>
                  <a:srgbClr val="242021"/>
                </a:solidFill>
                <a:effectLst/>
                <a:latin typeface="CourierNewPSMT"/>
              </a:rPr>
              <a:t>“Publisher”: “</a:t>
            </a:r>
            <a:r>
              <a:rPr lang="es-CO" sz="1600" b="0" i="0" dirty="0" err="1">
                <a:solidFill>
                  <a:srgbClr val="242021"/>
                </a:solidFill>
                <a:effectLst/>
                <a:latin typeface="CourierNewPSMT"/>
              </a:rPr>
              <a:t>Mcgraw</a:t>
            </a:r>
            <a:r>
              <a:rPr lang="es-CO" sz="1600" b="0" i="0" dirty="0">
                <a:solidFill>
                  <a:srgbClr val="242021"/>
                </a:solidFill>
                <a:effectLst/>
                <a:latin typeface="CourierNewPSMT"/>
              </a:rPr>
              <a:t> Hill </a:t>
            </a:r>
            <a:r>
              <a:rPr lang="es-CO" sz="1600" b="0" i="0" dirty="0" err="1">
                <a:solidFill>
                  <a:srgbClr val="242021"/>
                </a:solidFill>
                <a:effectLst/>
                <a:latin typeface="CourierNewPSMT"/>
              </a:rPr>
              <a:t>Higher</a:t>
            </a:r>
            <a:r>
              <a:rPr lang="es-CO" sz="1600" b="0" i="0" dirty="0">
                <a:solidFill>
                  <a:srgbClr val="242021"/>
                </a:solidFill>
                <a:effectLst/>
                <a:latin typeface="CourierNewPSMT"/>
              </a:rPr>
              <a:t> </a:t>
            </a:r>
            <a:r>
              <a:rPr lang="es-CO" sz="1600" b="0" i="0" dirty="0" err="1">
                <a:solidFill>
                  <a:srgbClr val="242021"/>
                </a:solidFill>
                <a:effectLst/>
                <a:latin typeface="CourierNewPSMT"/>
              </a:rPr>
              <a:t>Education</a:t>
            </a:r>
            <a:r>
              <a:rPr lang="es-CO" sz="1600" b="0" i="0" dirty="0">
                <a:solidFill>
                  <a:srgbClr val="242021"/>
                </a:solidFill>
                <a:effectLst/>
                <a:latin typeface="CourierNewPSMT"/>
              </a:rPr>
              <a:t> </a:t>
            </a:r>
            <a:r>
              <a:rPr lang="es-CO" sz="1600" b="0" i="0" dirty="0" err="1">
                <a:solidFill>
                  <a:srgbClr val="242021"/>
                </a:solidFill>
                <a:effectLst/>
                <a:latin typeface="CourierNewPSMT"/>
              </a:rPr>
              <a:t>Society</a:t>
            </a:r>
            <a:r>
              <a:rPr lang="es-CO" sz="1600" b="0" i="0" dirty="0">
                <a:solidFill>
                  <a:srgbClr val="242021"/>
                </a:solidFill>
                <a:effectLst/>
                <a:latin typeface="CourierNewPSMT"/>
              </a:rPr>
              <a:t>”,</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Type</a:t>
            </a:r>
            <a:r>
              <a:rPr lang="es-CO" sz="1600" b="0" i="0" dirty="0">
                <a:solidFill>
                  <a:srgbClr val="242021"/>
                </a:solidFill>
                <a:effectLst/>
                <a:latin typeface="CourierNewPSMT"/>
              </a:rPr>
              <a:t>”: “</a:t>
            </a:r>
            <a:r>
              <a:rPr lang="es-CO" sz="1600" b="0" i="0" dirty="0" err="1">
                <a:solidFill>
                  <a:srgbClr val="242021"/>
                </a:solidFill>
                <a:effectLst/>
                <a:latin typeface="CourierNewPSMT"/>
              </a:rPr>
              <a:t>Paper</a:t>
            </a:r>
            <a:r>
              <a:rPr lang="es-CO" sz="1600" b="0" i="0" dirty="0">
                <a:solidFill>
                  <a:srgbClr val="242021"/>
                </a:solidFill>
                <a:effectLst/>
                <a:latin typeface="CourierNewPSMT"/>
              </a:rPr>
              <a:t> back”, “Kindle </a:t>
            </a:r>
            <a:r>
              <a:rPr lang="es-CO" sz="1600" b="0" i="0" dirty="0" err="1">
                <a:solidFill>
                  <a:srgbClr val="242021"/>
                </a:solidFill>
                <a:effectLst/>
                <a:latin typeface="CourierNewPSMT"/>
              </a:rPr>
              <a:t>Edition</a:t>
            </a:r>
            <a:r>
              <a:rPr lang="es-CO" sz="1600" b="0" i="0" dirty="0">
                <a:solidFill>
                  <a:srgbClr val="242021"/>
                </a:solidFill>
                <a:effectLst/>
                <a:latin typeface="CourierNewPSMT"/>
              </a:rPr>
              <a:t>”: “Yes”,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YearofPublication</a:t>
            </a:r>
            <a:r>
              <a:rPr lang="es-CO" sz="1600" b="0" i="0" dirty="0">
                <a:solidFill>
                  <a:srgbClr val="242021"/>
                </a:solidFill>
                <a:effectLst/>
                <a:latin typeface="CourierNewPSMT"/>
              </a:rPr>
              <a:t>”: 2018, “Price”: 545,</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ISBNNo</a:t>
            </a:r>
            <a:r>
              <a:rPr lang="es-CO" sz="1600" b="0" i="0" dirty="0">
                <a:solidFill>
                  <a:srgbClr val="242021"/>
                </a:solidFill>
                <a:effectLst/>
                <a:latin typeface="CourierNewPSMT"/>
              </a:rPr>
              <a:t>”: 9945678912, “</a:t>
            </a:r>
            <a:r>
              <a:rPr lang="es-CO" sz="1600" b="0" i="0" dirty="0" err="1">
                <a:solidFill>
                  <a:srgbClr val="242021"/>
                </a:solidFill>
                <a:effectLst/>
                <a:latin typeface="CourierNewPSMT"/>
              </a:rPr>
              <a:t>NoofPages</a:t>
            </a:r>
            <a:r>
              <a:rPr lang="es-CO" sz="1600" b="0" i="0" dirty="0">
                <a:solidFill>
                  <a:srgbClr val="242021"/>
                </a:solidFill>
                <a:effectLst/>
                <a:latin typeface="CourierNewPSMT"/>
              </a:rPr>
              <a:t>”: 580</a:t>
            </a:r>
          </a:p>
          <a:p>
            <a:pPr>
              <a:buNone/>
            </a:pPr>
            <a:r>
              <a:rPr lang="es-CO" sz="1600" b="0" i="0" dirty="0">
                <a:solidFill>
                  <a:srgbClr val="242021"/>
                </a:solidFill>
                <a:effectLst/>
                <a:latin typeface="CourierNewPSMT"/>
              </a:rPr>
              <a:t>}}</a:t>
            </a:r>
            <a:r>
              <a:rPr lang="es-CO" sz="1600" dirty="0"/>
              <a:t> </a:t>
            </a:r>
            <a:br>
              <a:rPr lang="es-CO" dirty="0"/>
            </a:br>
            <a:br>
              <a:rPr lang="es-CO" dirty="0"/>
            </a:br>
            <a:endParaRPr lang="es-CO" dirty="0"/>
          </a:p>
        </p:txBody>
      </p:sp>
    </p:spTree>
    <p:extLst>
      <p:ext uri="{BB962C8B-B14F-4D97-AF65-F5344CB8AC3E}">
        <p14:creationId xmlns:p14="http://schemas.microsoft.com/office/powerpoint/2010/main" val="3638169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ACD7-627E-9472-78A2-2EB90A7BF68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38A132-F666-A8A7-3830-0BBA866D53D1}"/>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9E13BD8C-495A-794B-FDDE-E2E931CD584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EB11BCF-040A-9AD9-18A8-CDC7D2C9EA2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E69353D-8B25-76FF-EF6A-5F4EE5C1011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77EF867-9871-A533-52BF-ADBF96F9EE5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4CB1E2A9-52D4-6023-F27F-DBB96497969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217E882-8910-5299-6D39-1CB623E9AC4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7505127-E805-755F-FC34-2FC53FDF750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5C7952D-DDC0-12F8-B257-49F1C7164B2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0554C74-0C61-91F7-5957-581DD85D442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16" name="Diagrama 15">
            <a:extLst>
              <a:ext uri="{FF2B5EF4-FFF2-40B4-BE49-F238E27FC236}">
                <a16:creationId xmlns:a16="http://schemas.microsoft.com/office/drawing/2014/main" id="{278F9CA6-52C6-7F5F-DF87-4B9E95A2AA2C}"/>
              </a:ext>
            </a:extLst>
          </p:cNvPr>
          <p:cNvGraphicFramePr/>
          <p:nvPr>
            <p:extLst>
              <p:ext uri="{D42A27DB-BD31-4B8C-83A1-F6EECF244321}">
                <p14:modId xmlns:p14="http://schemas.microsoft.com/office/powerpoint/2010/main" val="3062055089"/>
              </p:ext>
            </p:extLst>
          </p:nvPr>
        </p:nvGraphicFramePr>
        <p:xfrm>
          <a:off x="1480008" y="1885361"/>
          <a:ext cx="14055365" cy="68815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CuadroTexto 13">
            <a:extLst>
              <a:ext uri="{FF2B5EF4-FFF2-40B4-BE49-F238E27FC236}">
                <a16:creationId xmlns:a16="http://schemas.microsoft.com/office/drawing/2014/main" id="{A5F3866B-332A-FBE7-9551-89918DF8E82C}"/>
              </a:ext>
            </a:extLst>
          </p:cNvPr>
          <p:cNvSpPr txBox="1"/>
          <p:nvPr/>
        </p:nvSpPr>
        <p:spPr>
          <a:xfrm>
            <a:off x="1670902" y="763222"/>
            <a:ext cx="9186420" cy="523220"/>
          </a:xfrm>
          <a:prstGeom prst="rect">
            <a:avLst/>
          </a:prstGeom>
          <a:noFill/>
        </p:spPr>
        <p:txBody>
          <a:bodyPr wrap="square">
            <a:spAutoFit/>
          </a:bodyPr>
          <a:lstStyle/>
          <a:p>
            <a:r>
              <a:rPr lang="es-ES" sz="2800" dirty="0"/>
              <a:t>Bases NoSQL</a:t>
            </a:r>
            <a:endParaRPr lang="es-CO" sz="2800" dirty="0"/>
          </a:p>
        </p:txBody>
      </p:sp>
    </p:spTree>
    <p:extLst>
      <p:ext uri="{BB962C8B-B14F-4D97-AF65-F5344CB8AC3E}">
        <p14:creationId xmlns:p14="http://schemas.microsoft.com/office/powerpoint/2010/main" val="1865320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6D315-4DBA-8294-E919-8078DD1BCD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E04D26-2DA6-E257-96B9-BCA3D95CCCD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F74C716-D966-8D9E-A6BA-BE4AA230AD6C}"/>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493A688-31D3-AF26-BC8F-51F2573F5BE9}"/>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FA43DF8-9022-13BA-C199-F12325FB4A44}"/>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0FB655E-9E0F-3DDD-FDFB-27F9B68448D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E24F5646-AF39-C3C0-F5EA-88888932ECC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AE2DF45-00D7-7569-3AFA-008DA66D9F1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66305F9D-FC1C-81C1-EC86-C1432B6C131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F5E1FEA-A88D-4405-8B44-B29BE2657F9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16636B8-1D05-5E99-87AD-95E2697DC43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0373C0D8-63B5-9FBB-8A13-8242D431C80F}"/>
              </a:ext>
            </a:extLst>
          </p:cNvPr>
          <p:cNvSpPr txBox="1"/>
          <p:nvPr/>
        </p:nvSpPr>
        <p:spPr>
          <a:xfrm>
            <a:off x="1303257" y="1868772"/>
            <a:ext cx="14232117" cy="2246769"/>
          </a:xfrm>
          <a:prstGeom prst="rect">
            <a:avLst/>
          </a:prstGeom>
          <a:noFill/>
        </p:spPr>
        <p:txBody>
          <a:bodyPr wrap="square">
            <a:spAutoFit/>
          </a:bodyPr>
          <a:lstStyle/>
          <a:p>
            <a:r>
              <a:rPr lang="es-ES" sz="2800" dirty="0"/>
              <a:t>Ya hemos mencionado que las bases de datos NoSQL no son relacionales. Se pueden clasificar, a grandes rasgos, en las siguientes:</a:t>
            </a:r>
          </a:p>
          <a:p>
            <a:endParaRPr lang="es-ES" sz="2800" dirty="0"/>
          </a:p>
          <a:p>
            <a:r>
              <a:rPr lang="es-ES" sz="2800" dirty="0"/>
              <a:t>1. Clave-valor o tabla hash grande.</a:t>
            </a:r>
          </a:p>
          <a:p>
            <a:r>
              <a:rPr lang="es-ES" sz="2800" dirty="0"/>
              <a:t>2. Sin esquema.</a:t>
            </a:r>
            <a:endParaRPr lang="es-CO" sz="2800" dirty="0"/>
          </a:p>
        </p:txBody>
      </p:sp>
      <p:sp>
        <p:nvSpPr>
          <p:cNvPr id="15" name="CuadroTexto 14">
            <a:extLst>
              <a:ext uri="{FF2B5EF4-FFF2-40B4-BE49-F238E27FC236}">
                <a16:creationId xmlns:a16="http://schemas.microsoft.com/office/drawing/2014/main" id="{BE2E4703-4BBA-10E9-FE4D-64E59B451B0E}"/>
              </a:ext>
            </a:extLst>
          </p:cNvPr>
          <p:cNvSpPr txBox="1"/>
          <p:nvPr/>
        </p:nvSpPr>
        <p:spPr>
          <a:xfrm>
            <a:off x="1274975" y="742391"/>
            <a:ext cx="9186420" cy="523220"/>
          </a:xfrm>
          <a:prstGeom prst="rect">
            <a:avLst/>
          </a:prstGeom>
          <a:noFill/>
        </p:spPr>
        <p:txBody>
          <a:bodyPr wrap="square">
            <a:spAutoFit/>
          </a:bodyPr>
          <a:lstStyle/>
          <a:p>
            <a:r>
              <a:rPr lang="es-ES" sz="2800" dirty="0"/>
              <a:t>Tipos de Bases de Datos </a:t>
            </a:r>
            <a:endParaRPr lang="es-CO" sz="2800" dirty="0"/>
          </a:p>
        </p:txBody>
      </p:sp>
      <p:graphicFrame>
        <p:nvGraphicFramePr>
          <p:cNvPr id="22" name="Diagrama 21">
            <a:extLst>
              <a:ext uri="{FF2B5EF4-FFF2-40B4-BE49-F238E27FC236}">
                <a16:creationId xmlns:a16="http://schemas.microsoft.com/office/drawing/2014/main" id="{38F81C2C-81F7-279E-7CFF-886EE535FF84}"/>
              </a:ext>
            </a:extLst>
          </p:cNvPr>
          <p:cNvGraphicFramePr/>
          <p:nvPr>
            <p:extLst>
              <p:ext uri="{D42A27DB-BD31-4B8C-83A1-F6EECF244321}">
                <p14:modId xmlns:p14="http://schemas.microsoft.com/office/powerpoint/2010/main" val="1981769225"/>
              </p:ext>
            </p:extLst>
          </p:nvPr>
        </p:nvGraphicFramePr>
        <p:xfrm>
          <a:off x="6834433" y="4718702"/>
          <a:ext cx="3626962" cy="100948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23" name="Grupo 22">
            <a:extLst>
              <a:ext uri="{FF2B5EF4-FFF2-40B4-BE49-F238E27FC236}">
                <a16:creationId xmlns:a16="http://schemas.microsoft.com/office/drawing/2014/main" id="{B20775B0-1B53-D1F4-79CB-6960860C337D}"/>
              </a:ext>
            </a:extLst>
          </p:cNvPr>
          <p:cNvGrpSpPr/>
          <p:nvPr/>
        </p:nvGrpSpPr>
        <p:grpSpPr>
          <a:xfrm>
            <a:off x="2282862" y="6791893"/>
            <a:ext cx="5439266" cy="2246770"/>
            <a:chOff x="0" y="3283"/>
            <a:chExt cx="3626962" cy="1006200"/>
          </a:xfrm>
        </p:grpSpPr>
        <p:sp>
          <p:nvSpPr>
            <p:cNvPr id="24" name="Rectángulo: esquinas redondeadas 23">
              <a:extLst>
                <a:ext uri="{FF2B5EF4-FFF2-40B4-BE49-F238E27FC236}">
                  <a16:creationId xmlns:a16="http://schemas.microsoft.com/office/drawing/2014/main" id="{595638D1-CCEB-90C4-E461-F30DE7BA57F6}"/>
                </a:ext>
              </a:extLst>
            </p:cNvPr>
            <p:cNvSpPr/>
            <p:nvPr/>
          </p:nvSpPr>
          <p:spPr>
            <a:xfrm>
              <a:off x="0" y="3283"/>
              <a:ext cx="3626962" cy="10062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CO"/>
            </a:p>
          </p:txBody>
        </p:sp>
        <p:sp>
          <p:nvSpPr>
            <p:cNvPr id="25" name="Rectángulo: esquinas redondeadas 4">
              <a:extLst>
                <a:ext uri="{FF2B5EF4-FFF2-40B4-BE49-F238E27FC236}">
                  <a16:creationId xmlns:a16="http://schemas.microsoft.com/office/drawing/2014/main" id="{A4827006-C525-FF5E-6F8D-E42F5D297F1C}"/>
                </a:ext>
              </a:extLst>
            </p:cNvPr>
            <p:cNvSpPr txBox="1"/>
            <p:nvPr/>
          </p:nvSpPr>
          <p:spPr>
            <a:xfrm>
              <a:off x="49119" y="52402"/>
              <a:ext cx="3528724" cy="907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algn="ctr"/>
              <a:r>
                <a:rPr lang="es-CO" sz="2400" b="1" dirty="0"/>
                <a:t>Clave/Valor o la gran </a:t>
              </a:r>
              <a:r>
                <a:rPr lang="es-CO" sz="2000" b="1" dirty="0"/>
                <a:t>tabla hash</a:t>
              </a:r>
            </a:p>
            <a:p>
              <a:pPr algn="ctr"/>
              <a:r>
                <a:rPr lang="es-CO" sz="2400" dirty="0"/>
                <a:t>Amazon S3 (</a:t>
              </a:r>
              <a:r>
                <a:rPr lang="es-CO" sz="2400" dirty="0" err="1"/>
                <a:t>Dynamo</a:t>
              </a:r>
              <a:r>
                <a:rPr lang="es-CO" sz="2400" dirty="0"/>
                <a:t>)</a:t>
              </a:r>
            </a:p>
            <a:p>
              <a:pPr algn="ctr"/>
              <a:r>
                <a:rPr lang="es-CO" sz="2400" dirty="0"/>
                <a:t>Redis</a:t>
              </a:r>
              <a:endParaRPr lang="es-CO" sz="2800" dirty="0"/>
            </a:p>
          </p:txBody>
        </p:sp>
      </p:grpSp>
      <p:grpSp>
        <p:nvGrpSpPr>
          <p:cNvPr id="26" name="Grupo 25">
            <a:extLst>
              <a:ext uri="{FF2B5EF4-FFF2-40B4-BE49-F238E27FC236}">
                <a16:creationId xmlns:a16="http://schemas.microsoft.com/office/drawing/2014/main" id="{D3ED3AC1-DAD2-580D-7716-1FEE38E3D0E5}"/>
              </a:ext>
            </a:extLst>
          </p:cNvPr>
          <p:cNvGrpSpPr/>
          <p:nvPr/>
        </p:nvGrpSpPr>
        <p:grpSpPr>
          <a:xfrm>
            <a:off x="9689980" y="6791893"/>
            <a:ext cx="5845394" cy="2246770"/>
            <a:chOff x="0" y="3283"/>
            <a:chExt cx="3626962" cy="1006200"/>
          </a:xfrm>
        </p:grpSpPr>
        <p:sp>
          <p:nvSpPr>
            <p:cNvPr id="27" name="Rectángulo: esquinas redondeadas 26">
              <a:extLst>
                <a:ext uri="{FF2B5EF4-FFF2-40B4-BE49-F238E27FC236}">
                  <a16:creationId xmlns:a16="http://schemas.microsoft.com/office/drawing/2014/main" id="{A70DB5A6-229A-BED2-B00A-1735471F4671}"/>
                </a:ext>
              </a:extLst>
            </p:cNvPr>
            <p:cNvSpPr/>
            <p:nvPr/>
          </p:nvSpPr>
          <p:spPr>
            <a:xfrm>
              <a:off x="0" y="3283"/>
              <a:ext cx="3626962" cy="10062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CO"/>
            </a:p>
          </p:txBody>
        </p:sp>
        <p:sp>
          <p:nvSpPr>
            <p:cNvPr id="28" name="Rectángulo: esquinas redondeadas 4">
              <a:extLst>
                <a:ext uri="{FF2B5EF4-FFF2-40B4-BE49-F238E27FC236}">
                  <a16:creationId xmlns:a16="http://schemas.microsoft.com/office/drawing/2014/main" id="{0DA74570-0A5F-C514-A050-6F25D337F41D}"/>
                </a:ext>
              </a:extLst>
            </p:cNvPr>
            <p:cNvSpPr txBox="1"/>
            <p:nvPr/>
          </p:nvSpPr>
          <p:spPr>
            <a:xfrm>
              <a:off x="0" y="54037"/>
              <a:ext cx="3528724" cy="907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algn="ctr"/>
              <a:r>
                <a:rPr lang="es-CO" sz="3200" dirty="0"/>
                <a:t>Sin esquema</a:t>
              </a:r>
            </a:p>
            <a:p>
              <a:pPr algn="ctr"/>
              <a:r>
                <a:rPr lang="es-CO" sz="2000" dirty="0" err="1"/>
                <a:t>Cassandra</a:t>
              </a:r>
              <a:r>
                <a:rPr lang="es-CO" sz="2000" dirty="0"/>
                <a:t> (basado en columnas)</a:t>
              </a:r>
            </a:p>
            <a:p>
              <a:pPr algn="ctr"/>
              <a:r>
                <a:rPr lang="es-CO" sz="2000" dirty="0"/>
                <a:t>MongoDB (basado en documentos)</a:t>
              </a:r>
            </a:p>
            <a:p>
              <a:pPr algn="ctr"/>
              <a:r>
                <a:rPr lang="es-CO" sz="2000" dirty="0"/>
                <a:t>Neo4J (basado en gráficos)</a:t>
              </a:r>
            </a:p>
            <a:p>
              <a:pPr algn="ctr"/>
              <a:r>
                <a:rPr lang="es-CO" sz="2000" dirty="0"/>
                <a:t>Hbase (basado en columnas)</a:t>
              </a:r>
            </a:p>
          </p:txBody>
        </p:sp>
      </p:grpSp>
    </p:spTree>
    <p:extLst>
      <p:ext uri="{BB962C8B-B14F-4D97-AF65-F5344CB8AC3E}">
        <p14:creationId xmlns:p14="http://schemas.microsoft.com/office/powerpoint/2010/main" val="59573546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7dc7d2ffd02d580038770cdc54fb49b2">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6553f877db16f6ec9bb39e8e018c4235"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2897171-D617-4035-84F5-B2C478653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3D0385-A233-4172-ADB2-B697B7C47559}">
  <ds:schemaRefs>
    <ds:schemaRef ds:uri="http://schemas.microsoft.com/sharepoint/v3/contenttype/forms"/>
  </ds:schemaRefs>
</ds:datastoreItem>
</file>

<file path=customXml/itemProps3.xml><?xml version="1.0" encoding="utf-8"?>
<ds:datastoreItem xmlns:ds="http://schemas.openxmlformats.org/officeDocument/2006/customXml" ds:itemID="{AB26D1D1-A15E-45AB-876A-271BF38AB980}">
  <ds:schemaRefs>
    <ds:schemaRef ds:uri="http://schemas.microsoft.com/office/2006/metadata/properties"/>
    <ds:schemaRef ds:uri="http://schemas.microsoft.com/office/infopath/2007/PartnerControls"/>
    <ds:schemaRef ds:uri="cd0e0202-030e-462a-aa27-6a6a82479e70"/>
    <ds:schemaRef ds:uri="6c275f7e-0654-4a6d-8904-2cca8e28e712"/>
  </ds:schemaRefs>
</ds:datastoreItem>
</file>

<file path=docProps/app.xml><?xml version="1.0" encoding="utf-8"?>
<Properties xmlns="http://schemas.openxmlformats.org/officeDocument/2006/extended-properties" xmlns:vt="http://schemas.openxmlformats.org/officeDocument/2006/docPropsVTypes">
  <TotalTime>8452</TotalTime>
  <Words>3442</Words>
  <Application>Microsoft Office PowerPoint</Application>
  <PresentationFormat>Personalizado</PresentationFormat>
  <Paragraphs>330</Paragraphs>
  <Slides>31</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31</vt:i4>
      </vt:variant>
    </vt:vector>
  </HeadingPairs>
  <TitlesOfParts>
    <vt:vector size="39" baseType="lpstr">
      <vt:lpstr>Wingdings</vt:lpstr>
      <vt:lpstr>CourierNewPSMT</vt:lpstr>
      <vt:lpstr>Symbol</vt:lpstr>
      <vt:lpstr>Poppins</vt:lpstr>
      <vt:lpstr>Google Sans Text</vt:lpstr>
      <vt:lpstr>Calibri</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Administrador</dc:creator>
  <cp:lastModifiedBy>Juan Esteban Mejia Velasquez</cp:lastModifiedBy>
  <cp:revision>35</cp:revision>
  <dcterms:created xsi:type="dcterms:W3CDTF">2006-08-16T00:00:00Z</dcterms:created>
  <dcterms:modified xsi:type="dcterms:W3CDTF">2025-12-06T02:15:28Z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GUID">
    <vt:lpwstr>8ee56194-4f5f-4314-9a7c-fa71b263b52c</vt:lpwstr>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SharedWithUsers">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MediaServiceImageTags">
    <vt:lpwstr/>
  </property>
</Properties>
</file>